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7" r:id="rId6"/>
    <p:sldId id="264" r:id="rId7"/>
    <p:sldId id="265" r:id="rId8"/>
    <p:sldId id="266" r:id="rId9"/>
    <p:sldId id="268"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8" d="100"/>
          <a:sy n="98" d="100"/>
        </p:scale>
        <p:origin x="11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anp\Desktop\proj2\db\markup%20flight%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300" i="0" u="none" baseline="0" dirty="0"/>
              <a:t>Minutes of Delay Attributed by Type</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000" b="0" i="1" baseline="0" dirty="0">
                <a:effectLst/>
              </a:rPr>
              <a:t>TECHNICALLY, NOT A PIE CHART</a:t>
            </a:r>
            <a:endParaRPr lang="en-US" sz="1000" i="1" dirty="0">
              <a:effectLst/>
            </a:endParaRPr>
          </a:p>
        </c:rich>
      </c:tx>
      <c:layout>
        <c:manualLayout>
          <c:xMode val="edge"/>
          <c:yMode val="edge"/>
          <c:x val="0.1471728797808389"/>
          <c:y val="3.314147233382944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EA-4907-A520-BC21F6BF76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DEA-4907-A520-BC21F6BF76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EA-4907-A520-BC21F6BF76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DEA-4907-A520-BC21F6BF76D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DEA-4907-A520-BC21F6BF76DE}"/>
              </c:ext>
            </c:extLst>
          </c:dPt>
          <c:dLbls>
            <c:dLbl>
              <c:idx val="0"/>
              <c:layout>
                <c:manualLayout>
                  <c:x val="0.13012386202336632"/>
                  <c:y val="-2.7777777777777783E-2"/>
                </c:manualLayout>
              </c:layout>
              <c:showLegendKey val="0"/>
              <c:showVal val="0"/>
              <c:showCatName val="1"/>
              <c:showSerName val="0"/>
              <c:showPercent val="1"/>
              <c:showBubbleSize val="0"/>
              <c:extLst>
                <c:ext xmlns:c15="http://schemas.microsoft.com/office/drawing/2012/chart" uri="{CE6537A1-D6FC-4f65-9D91-7224C49458BB}">
                  <c15:layout>
                    <c:manualLayout>
                      <c:w val="0.21081170300791982"/>
                      <c:h val="0.11930926580786881"/>
                    </c:manualLayout>
                  </c15:layout>
                </c:ext>
                <c:ext xmlns:c16="http://schemas.microsoft.com/office/drawing/2014/chart" uri="{C3380CC4-5D6E-409C-BE32-E72D297353CC}">
                  <c16:uniqueId val="{00000001-CDEA-4907-A520-BC21F6BF76DE}"/>
                </c:ext>
              </c:extLst>
            </c:dLbl>
            <c:dLbl>
              <c:idx val="1"/>
              <c:layout>
                <c:manualLayout>
                  <c:x val="0.14881552373052609"/>
                  <c:y val="6.0185216434462445E-2"/>
                </c:manualLayout>
              </c:layout>
              <c:showLegendKey val="0"/>
              <c:showVal val="0"/>
              <c:showCatName val="1"/>
              <c:showSerName val="0"/>
              <c:showPercent val="1"/>
              <c:showBubbleSize val="0"/>
              <c:extLst>
                <c:ext xmlns:c15="http://schemas.microsoft.com/office/drawing/2012/chart" uri="{CE6537A1-D6FC-4f65-9D91-7224C49458BB}">
                  <c15:layout>
                    <c:manualLayout>
                      <c:w val="0.2339506012668264"/>
                      <c:h val="0.16645857810077092"/>
                    </c:manualLayout>
                  </c15:layout>
                </c:ext>
                <c:ext xmlns:c16="http://schemas.microsoft.com/office/drawing/2014/chart" uri="{C3380CC4-5D6E-409C-BE32-E72D297353CC}">
                  <c16:uniqueId val="{00000003-CDEA-4907-A520-BC21F6BF76DE}"/>
                </c:ext>
              </c:extLst>
            </c:dLbl>
            <c:dLbl>
              <c:idx val="2"/>
              <c:layout>
                <c:manualLayout>
                  <c:x val="1.1111111111111059E-2"/>
                  <c:y val="8.796296296296296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DEA-4907-A520-BC21F6BF76DE}"/>
                </c:ext>
              </c:extLst>
            </c:dLbl>
            <c:dLbl>
              <c:idx val="3"/>
              <c:layout>
                <c:manualLayout>
                  <c:x val="-0.1236111111111111"/>
                  <c:y val="6.9444626713327504E-2"/>
                </c:manualLayout>
              </c:layout>
              <c:showLegendKey val="0"/>
              <c:showVal val="0"/>
              <c:showCatName val="1"/>
              <c:showSerName val="0"/>
              <c:showPercent val="1"/>
              <c:showBubbleSize val="0"/>
              <c:extLst>
                <c:ext xmlns:c15="http://schemas.microsoft.com/office/drawing/2012/chart" uri="{CE6537A1-D6FC-4f65-9D91-7224C49458BB}">
                  <c15:layout>
                    <c:manualLayout>
                      <c:w val="0.24597222222222223"/>
                      <c:h val="0.16645851560221639"/>
                    </c:manualLayout>
                  </c15:layout>
                </c:ext>
                <c:ext xmlns:c16="http://schemas.microsoft.com/office/drawing/2014/chart" uri="{C3380CC4-5D6E-409C-BE32-E72D297353CC}">
                  <c16:uniqueId val="{00000007-CDEA-4907-A520-BC21F6BF76DE}"/>
                </c:ext>
              </c:extLst>
            </c:dLbl>
            <c:dLbl>
              <c:idx val="4"/>
              <c:layout>
                <c:manualLayout>
                  <c:x val="-0.12916666666666668"/>
                  <c:y val="-8.3332968795567258E-2"/>
                </c:manualLayout>
              </c:layout>
              <c:showLegendKey val="0"/>
              <c:showVal val="0"/>
              <c:showCatName val="1"/>
              <c:showSerName val="0"/>
              <c:showPercent val="1"/>
              <c:showBubbleSize val="0"/>
              <c:extLst>
                <c:ext xmlns:c15="http://schemas.microsoft.com/office/drawing/2012/chart" uri="{CE6537A1-D6FC-4f65-9D91-7224C49458BB}">
                  <c15:layout>
                    <c:manualLayout>
                      <c:w val="0.2735693350831146"/>
                      <c:h val="0.16645851560221639"/>
                    </c:manualLayout>
                  </c15:layout>
                </c:ext>
                <c:ext xmlns:c16="http://schemas.microsoft.com/office/drawing/2014/chart" uri="{C3380CC4-5D6E-409C-BE32-E72D297353CC}">
                  <c16:uniqueId val="{00000009-CDEA-4907-A520-BC21F6BF76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Sheet2!$A$2:$A$6</c:f>
              <c:strCache>
                <c:ptCount val="5"/>
                <c:pt idx="0">
                  <c:v>AirlineDelayTime</c:v>
                </c:pt>
                <c:pt idx="1">
                  <c:v>WeatherDelayTime</c:v>
                </c:pt>
                <c:pt idx="2">
                  <c:v>nasDelayTime</c:v>
                </c:pt>
                <c:pt idx="3">
                  <c:v>SecurityDelayTime</c:v>
                </c:pt>
                <c:pt idx="4">
                  <c:v>LateAircraftDelayTime</c:v>
                </c:pt>
              </c:strCache>
            </c:strRef>
          </c:cat>
          <c:val>
            <c:numRef>
              <c:f>Sheet2!$B$2:$B$6</c:f>
              <c:numCache>
                <c:formatCode>General</c:formatCode>
                <c:ptCount val="5"/>
                <c:pt idx="0">
                  <c:v>72.567969710947111</c:v>
                </c:pt>
                <c:pt idx="1">
                  <c:v>13.774423431734316</c:v>
                </c:pt>
                <c:pt idx="2">
                  <c:v>75.692912054120541</c:v>
                </c:pt>
                <c:pt idx="3">
                  <c:v>0.34583333333333333</c:v>
                </c:pt>
                <c:pt idx="4">
                  <c:v>99.459117466174661</c:v>
                </c:pt>
              </c:numCache>
            </c:numRef>
          </c:val>
          <c:extLst>
            <c:ext xmlns:c16="http://schemas.microsoft.com/office/drawing/2014/chart" uri="{C3380CC4-5D6E-409C-BE32-E72D297353CC}">
              <c16:uniqueId val="{0000000A-CDEA-4907-A520-BC21F6BF76DE}"/>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72B5A-E534-41C1-B19A-99375D8C0A5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4E7631-AE08-495E-955F-3C3C2E951FD6}">
      <dgm:prSet/>
      <dgm:spPr/>
      <dgm:t>
        <a:bodyPr/>
        <a:lstStyle/>
        <a:p>
          <a:r>
            <a:rPr lang="en-US"/>
            <a:t>Our dashboard page displays multiple charts that update from the same data.</a:t>
          </a:r>
        </a:p>
      </dgm:t>
    </dgm:pt>
    <dgm:pt modelId="{4BB9259D-690B-4A47-BCC0-7612D5023471}" type="parTrans" cxnId="{25988704-092B-494B-AB4A-413FE4789EEA}">
      <dgm:prSet/>
      <dgm:spPr/>
      <dgm:t>
        <a:bodyPr/>
        <a:lstStyle/>
        <a:p>
          <a:endParaRPr lang="en-US"/>
        </a:p>
      </dgm:t>
    </dgm:pt>
    <dgm:pt modelId="{3AC5A7BE-0704-4DA0-A3D8-5DA4B3BA2588}" type="sibTrans" cxnId="{25988704-092B-494B-AB4A-413FE4789EEA}">
      <dgm:prSet/>
      <dgm:spPr/>
      <dgm:t>
        <a:bodyPr/>
        <a:lstStyle/>
        <a:p>
          <a:endParaRPr lang="en-US"/>
        </a:p>
      </dgm:t>
    </dgm:pt>
    <dgm:pt modelId="{D10984A1-93E5-4616-873C-4BCCBF99082E}">
      <dgm:prSet/>
      <dgm:spPr/>
      <dgm:t>
        <a:bodyPr/>
        <a:lstStyle/>
        <a:p>
          <a:r>
            <a:rPr lang="en-US" dirty="0"/>
            <a:t>The ex-class JavaScript Library we chose was anime.js. </a:t>
          </a:r>
        </a:p>
        <a:p>
          <a:r>
            <a:rPr lang="en-US" dirty="0"/>
            <a:t>It animates the title of our page.</a:t>
          </a:r>
        </a:p>
      </dgm:t>
    </dgm:pt>
    <dgm:pt modelId="{80EBC4D2-991C-4CD1-A094-67A83090B1D0}" type="parTrans" cxnId="{79A19CA1-52A9-487E-B79F-59DD72FD58AE}">
      <dgm:prSet/>
      <dgm:spPr/>
      <dgm:t>
        <a:bodyPr/>
        <a:lstStyle/>
        <a:p>
          <a:endParaRPr lang="en-US"/>
        </a:p>
      </dgm:t>
    </dgm:pt>
    <dgm:pt modelId="{069F8BE5-F8C3-427D-B596-85EE1B532ABC}" type="sibTrans" cxnId="{79A19CA1-52A9-487E-B79F-59DD72FD58AE}">
      <dgm:prSet/>
      <dgm:spPr/>
      <dgm:t>
        <a:bodyPr/>
        <a:lstStyle/>
        <a:p>
          <a:endParaRPr lang="en-US"/>
        </a:p>
      </dgm:t>
    </dgm:pt>
    <dgm:pt modelId="{6645B3F5-1762-4FD5-BB1C-DE88CB4BF0F6}">
      <dgm:prSet/>
      <dgm:spPr/>
      <dgm:t>
        <a:bodyPr/>
        <a:lstStyle/>
        <a:p>
          <a:r>
            <a:rPr lang="en-US" dirty="0"/>
            <a:t>We created a SQLite database using a csv file downloaded from the Bureau of Transportation Statistics’ web site.</a:t>
          </a:r>
        </a:p>
      </dgm:t>
    </dgm:pt>
    <dgm:pt modelId="{0E1ADCCE-A7EE-46BA-AAE5-C5E28D0A22E1}" type="parTrans" cxnId="{AFACF4E6-B616-407C-BF25-66E6C1702154}">
      <dgm:prSet/>
      <dgm:spPr/>
      <dgm:t>
        <a:bodyPr/>
        <a:lstStyle/>
        <a:p>
          <a:endParaRPr lang="en-US"/>
        </a:p>
      </dgm:t>
    </dgm:pt>
    <dgm:pt modelId="{6EF7DFC0-13D9-4A89-8292-B1A6914DD68E}" type="sibTrans" cxnId="{AFACF4E6-B616-407C-BF25-66E6C1702154}">
      <dgm:prSet/>
      <dgm:spPr/>
      <dgm:t>
        <a:bodyPr/>
        <a:lstStyle/>
        <a:p>
          <a:endParaRPr lang="en-US"/>
        </a:p>
      </dgm:t>
    </dgm:pt>
    <dgm:pt modelId="{8D0737A9-5B71-4065-BABD-8EEDF4A64DC5}">
      <dgm:prSet/>
      <dgm:spPr/>
      <dgm:t>
        <a:bodyPr/>
        <a:lstStyle/>
        <a:p>
          <a:r>
            <a:rPr lang="en-US" dirty="0"/>
            <a:t>Using flask, we call that data into a python file, where we extract and prepare all the data and variables needed to build the charts.</a:t>
          </a:r>
        </a:p>
      </dgm:t>
    </dgm:pt>
    <dgm:pt modelId="{A6E96D0C-9D14-44D5-91E6-251BD60CA408}" type="parTrans" cxnId="{A96500AD-3E38-4FCD-90DA-36A3B004CBC6}">
      <dgm:prSet/>
      <dgm:spPr/>
      <dgm:t>
        <a:bodyPr/>
        <a:lstStyle/>
        <a:p>
          <a:endParaRPr lang="en-US"/>
        </a:p>
      </dgm:t>
    </dgm:pt>
    <dgm:pt modelId="{F6A32705-361A-4BBA-847C-56705199F3DF}" type="sibTrans" cxnId="{A96500AD-3E38-4FCD-90DA-36A3B004CBC6}">
      <dgm:prSet/>
      <dgm:spPr/>
      <dgm:t>
        <a:bodyPr/>
        <a:lstStyle/>
        <a:p>
          <a:endParaRPr lang="en-US"/>
        </a:p>
      </dgm:t>
    </dgm:pt>
    <dgm:pt modelId="{95D07CFC-A5B1-43BB-A6E4-AE229E9055F9}">
      <dgm:prSet/>
      <dgm:spPr/>
      <dgm:t>
        <a:bodyPr/>
        <a:lstStyle/>
        <a:p>
          <a:r>
            <a:rPr lang="en-US" dirty="0"/>
            <a:t>We constructed the charts in a separate JavaScript file for display on our index.html page.</a:t>
          </a:r>
        </a:p>
      </dgm:t>
    </dgm:pt>
    <dgm:pt modelId="{8B02528A-CEC5-4D31-92EB-2FC91CCE32EF}" type="parTrans" cxnId="{1F60FE0E-897E-4056-BB3A-71CDAD7A0CC3}">
      <dgm:prSet/>
      <dgm:spPr/>
      <dgm:t>
        <a:bodyPr/>
        <a:lstStyle/>
        <a:p>
          <a:endParaRPr lang="en-US"/>
        </a:p>
      </dgm:t>
    </dgm:pt>
    <dgm:pt modelId="{A02AE03B-E37E-446F-BD27-A31C870E8592}" type="sibTrans" cxnId="{1F60FE0E-897E-4056-BB3A-71CDAD7A0CC3}">
      <dgm:prSet/>
      <dgm:spPr/>
      <dgm:t>
        <a:bodyPr/>
        <a:lstStyle/>
        <a:p>
          <a:endParaRPr lang="en-US"/>
        </a:p>
      </dgm:t>
    </dgm:pt>
    <dgm:pt modelId="{EA9F023F-7E7E-4AD4-BE0C-520987C1A665}" type="pres">
      <dgm:prSet presAssocID="{9F272B5A-E534-41C1-B19A-99375D8C0A57}" presName="root" presStyleCnt="0">
        <dgm:presLayoutVars>
          <dgm:dir/>
          <dgm:resizeHandles val="exact"/>
        </dgm:presLayoutVars>
      </dgm:prSet>
      <dgm:spPr/>
    </dgm:pt>
    <dgm:pt modelId="{1E846EF1-2484-4944-A6EA-97942D397D61}" type="pres">
      <dgm:prSet presAssocID="{FD4E7631-AE08-495E-955F-3C3C2E951FD6}" presName="compNode" presStyleCnt="0"/>
      <dgm:spPr/>
    </dgm:pt>
    <dgm:pt modelId="{5978A074-655B-413F-8BFC-68E0FFDC53D6}" type="pres">
      <dgm:prSet presAssocID="{FD4E7631-AE08-495E-955F-3C3C2E951FD6}" presName="bgRect" presStyleLbl="bgShp" presStyleIdx="0" presStyleCnt="5"/>
      <dgm:spPr/>
    </dgm:pt>
    <dgm:pt modelId="{3348321D-F270-4840-8B32-A64156E8770F}" type="pres">
      <dgm:prSet presAssocID="{FD4E7631-AE08-495E-955F-3C3C2E951FD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9DC31C5-321C-4C26-BA1E-36A5EA5E68D3}" type="pres">
      <dgm:prSet presAssocID="{FD4E7631-AE08-495E-955F-3C3C2E951FD6}" presName="spaceRect" presStyleCnt="0"/>
      <dgm:spPr/>
    </dgm:pt>
    <dgm:pt modelId="{471879B0-58F6-4D99-8E86-EE5417DCC97C}" type="pres">
      <dgm:prSet presAssocID="{FD4E7631-AE08-495E-955F-3C3C2E951FD6}" presName="parTx" presStyleLbl="revTx" presStyleIdx="0" presStyleCnt="5">
        <dgm:presLayoutVars>
          <dgm:chMax val="0"/>
          <dgm:chPref val="0"/>
        </dgm:presLayoutVars>
      </dgm:prSet>
      <dgm:spPr/>
    </dgm:pt>
    <dgm:pt modelId="{697150CB-53EA-4415-94AA-10012ADF1FED}" type="pres">
      <dgm:prSet presAssocID="{3AC5A7BE-0704-4DA0-A3D8-5DA4B3BA2588}" presName="sibTrans" presStyleCnt="0"/>
      <dgm:spPr/>
    </dgm:pt>
    <dgm:pt modelId="{B61C58E0-0318-4B45-8356-FA307B74ABEB}" type="pres">
      <dgm:prSet presAssocID="{D10984A1-93E5-4616-873C-4BCCBF99082E}" presName="compNode" presStyleCnt="0"/>
      <dgm:spPr/>
    </dgm:pt>
    <dgm:pt modelId="{FAB1C30D-4F6C-47F1-90C9-CF95E1AC7D90}" type="pres">
      <dgm:prSet presAssocID="{D10984A1-93E5-4616-873C-4BCCBF99082E}" presName="bgRect" presStyleLbl="bgShp" presStyleIdx="1" presStyleCnt="5"/>
      <dgm:spPr/>
    </dgm:pt>
    <dgm:pt modelId="{46011512-F0BD-4019-9BAB-9E9C27FE84AE}" type="pres">
      <dgm:prSet presAssocID="{D10984A1-93E5-4616-873C-4BCCBF99082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6011D506-3135-4380-98D2-273F2976E442}" type="pres">
      <dgm:prSet presAssocID="{D10984A1-93E5-4616-873C-4BCCBF99082E}" presName="spaceRect" presStyleCnt="0"/>
      <dgm:spPr/>
    </dgm:pt>
    <dgm:pt modelId="{9221F834-A440-4F24-9DB4-7804D5AD90F2}" type="pres">
      <dgm:prSet presAssocID="{D10984A1-93E5-4616-873C-4BCCBF99082E}" presName="parTx" presStyleLbl="revTx" presStyleIdx="1" presStyleCnt="5">
        <dgm:presLayoutVars>
          <dgm:chMax val="0"/>
          <dgm:chPref val="0"/>
        </dgm:presLayoutVars>
      </dgm:prSet>
      <dgm:spPr/>
    </dgm:pt>
    <dgm:pt modelId="{6EC7AF74-AF7C-4F8F-9B30-51282802AE53}" type="pres">
      <dgm:prSet presAssocID="{069F8BE5-F8C3-427D-B596-85EE1B532ABC}" presName="sibTrans" presStyleCnt="0"/>
      <dgm:spPr/>
    </dgm:pt>
    <dgm:pt modelId="{497E6228-F150-46E7-9D8A-C04DB7796625}" type="pres">
      <dgm:prSet presAssocID="{6645B3F5-1762-4FD5-BB1C-DE88CB4BF0F6}" presName="compNode" presStyleCnt="0"/>
      <dgm:spPr/>
    </dgm:pt>
    <dgm:pt modelId="{7629C77E-56AE-45CB-A255-85A91FE14E43}" type="pres">
      <dgm:prSet presAssocID="{6645B3F5-1762-4FD5-BB1C-DE88CB4BF0F6}" presName="bgRect" presStyleLbl="bgShp" presStyleIdx="2" presStyleCnt="5"/>
      <dgm:spPr/>
    </dgm:pt>
    <dgm:pt modelId="{1F3FF765-A9DD-4A24-9340-43A80B626E38}" type="pres">
      <dgm:prSet presAssocID="{6645B3F5-1762-4FD5-BB1C-DE88CB4BF0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1B2555E4-0CA4-433F-AFB0-321E07C3B2DB}" type="pres">
      <dgm:prSet presAssocID="{6645B3F5-1762-4FD5-BB1C-DE88CB4BF0F6}" presName="spaceRect" presStyleCnt="0"/>
      <dgm:spPr/>
    </dgm:pt>
    <dgm:pt modelId="{69251A1C-9E85-494E-93BE-BA563E25D4D1}" type="pres">
      <dgm:prSet presAssocID="{6645B3F5-1762-4FD5-BB1C-DE88CB4BF0F6}" presName="parTx" presStyleLbl="revTx" presStyleIdx="2" presStyleCnt="5">
        <dgm:presLayoutVars>
          <dgm:chMax val="0"/>
          <dgm:chPref val="0"/>
        </dgm:presLayoutVars>
      </dgm:prSet>
      <dgm:spPr/>
    </dgm:pt>
    <dgm:pt modelId="{B2995CEC-B639-4294-90D6-AEF21C21F76B}" type="pres">
      <dgm:prSet presAssocID="{6EF7DFC0-13D9-4A89-8292-B1A6914DD68E}" presName="sibTrans" presStyleCnt="0"/>
      <dgm:spPr/>
    </dgm:pt>
    <dgm:pt modelId="{D445FD33-7A24-4A3D-A129-6A812865F07E}" type="pres">
      <dgm:prSet presAssocID="{8D0737A9-5B71-4065-BABD-8EEDF4A64DC5}" presName="compNode" presStyleCnt="0"/>
      <dgm:spPr/>
    </dgm:pt>
    <dgm:pt modelId="{413AC1F4-15C9-4697-ABC2-A331FECBEB33}" type="pres">
      <dgm:prSet presAssocID="{8D0737A9-5B71-4065-BABD-8EEDF4A64DC5}" presName="bgRect" presStyleLbl="bgShp" presStyleIdx="3" presStyleCnt="5"/>
      <dgm:spPr/>
    </dgm:pt>
    <dgm:pt modelId="{BD127E7F-7A42-468C-958D-A177EBD20FC4}" type="pres">
      <dgm:prSet presAssocID="{8D0737A9-5B71-4065-BABD-8EEDF4A64D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58A8CFA-E560-4051-9792-33AF0C625A78}" type="pres">
      <dgm:prSet presAssocID="{8D0737A9-5B71-4065-BABD-8EEDF4A64DC5}" presName="spaceRect" presStyleCnt="0"/>
      <dgm:spPr/>
    </dgm:pt>
    <dgm:pt modelId="{C794800D-84E0-4DA3-AC8F-ECCF8B25EFCB}" type="pres">
      <dgm:prSet presAssocID="{8D0737A9-5B71-4065-BABD-8EEDF4A64DC5}" presName="parTx" presStyleLbl="revTx" presStyleIdx="3" presStyleCnt="5">
        <dgm:presLayoutVars>
          <dgm:chMax val="0"/>
          <dgm:chPref val="0"/>
        </dgm:presLayoutVars>
      </dgm:prSet>
      <dgm:spPr/>
    </dgm:pt>
    <dgm:pt modelId="{4FF0873E-A751-42BF-848C-2DB869285CD6}" type="pres">
      <dgm:prSet presAssocID="{F6A32705-361A-4BBA-847C-56705199F3DF}" presName="sibTrans" presStyleCnt="0"/>
      <dgm:spPr/>
    </dgm:pt>
    <dgm:pt modelId="{10A5D1D1-4251-41D0-BB62-017CAC6C7A44}" type="pres">
      <dgm:prSet presAssocID="{95D07CFC-A5B1-43BB-A6E4-AE229E9055F9}" presName="compNode" presStyleCnt="0"/>
      <dgm:spPr/>
    </dgm:pt>
    <dgm:pt modelId="{D22FA870-D8B5-4B46-9F7A-1A56A732019B}" type="pres">
      <dgm:prSet presAssocID="{95D07CFC-A5B1-43BB-A6E4-AE229E9055F9}" presName="bgRect" presStyleLbl="bgShp" presStyleIdx="4" presStyleCnt="5"/>
      <dgm:spPr/>
    </dgm:pt>
    <dgm:pt modelId="{8DD83C6A-66D3-4278-A340-F92125296AFF}" type="pres">
      <dgm:prSet presAssocID="{95D07CFC-A5B1-43BB-A6E4-AE229E9055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9D0502B6-7EB0-407A-A7D1-D3C8016BDF3B}" type="pres">
      <dgm:prSet presAssocID="{95D07CFC-A5B1-43BB-A6E4-AE229E9055F9}" presName="spaceRect" presStyleCnt="0"/>
      <dgm:spPr/>
    </dgm:pt>
    <dgm:pt modelId="{3B2FB8FF-5BBA-4927-BFC6-0F5764590FE5}" type="pres">
      <dgm:prSet presAssocID="{95D07CFC-A5B1-43BB-A6E4-AE229E9055F9}" presName="parTx" presStyleLbl="revTx" presStyleIdx="4" presStyleCnt="5">
        <dgm:presLayoutVars>
          <dgm:chMax val="0"/>
          <dgm:chPref val="0"/>
        </dgm:presLayoutVars>
      </dgm:prSet>
      <dgm:spPr/>
    </dgm:pt>
  </dgm:ptLst>
  <dgm:cxnLst>
    <dgm:cxn modelId="{25988704-092B-494B-AB4A-413FE4789EEA}" srcId="{9F272B5A-E534-41C1-B19A-99375D8C0A57}" destId="{FD4E7631-AE08-495E-955F-3C3C2E951FD6}" srcOrd="0" destOrd="0" parTransId="{4BB9259D-690B-4A47-BCC0-7612D5023471}" sibTransId="{3AC5A7BE-0704-4DA0-A3D8-5DA4B3BA2588}"/>
    <dgm:cxn modelId="{1F60FE0E-897E-4056-BB3A-71CDAD7A0CC3}" srcId="{9F272B5A-E534-41C1-B19A-99375D8C0A57}" destId="{95D07CFC-A5B1-43BB-A6E4-AE229E9055F9}" srcOrd="4" destOrd="0" parTransId="{8B02528A-CEC5-4D31-92EB-2FC91CCE32EF}" sibTransId="{A02AE03B-E37E-446F-BD27-A31C870E8592}"/>
    <dgm:cxn modelId="{3426D42E-D281-49BB-86A0-82AB662D2AB1}" type="presOf" srcId="{FD4E7631-AE08-495E-955F-3C3C2E951FD6}" destId="{471879B0-58F6-4D99-8E86-EE5417DCC97C}" srcOrd="0" destOrd="0" presId="urn:microsoft.com/office/officeart/2018/2/layout/IconVerticalSolidList"/>
    <dgm:cxn modelId="{CD453F70-E749-4B67-A9A5-B2DBF6D7897B}" type="presOf" srcId="{95D07CFC-A5B1-43BB-A6E4-AE229E9055F9}" destId="{3B2FB8FF-5BBA-4927-BFC6-0F5764590FE5}" srcOrd="0" destOrd="0" presId="urn:microsoft.com/office/officeart/2018/2/layout/IconVerticalSolidList"/>
    <dgm:cxn modelId="{79A19CA1-52A9-487E-B79F-59DD72FD58AE}" srcId="{9F272B5A-E534-41C1-B19A-99375D8C0A57}" destId="{D10984A1-93E5-4616-873C-4BCCBF99082E}" srcOrd="1" destOrd="0" parTransId="{80EBC4D2-991C-4CD1-A094-67A83090B1D0}" sibTransId="{069F8BE5-F8C3-427D-B596-85EE1B532ABC}"/>
    <dgm:cxn modelId="{CA3996A7-9280-4E61-A0B6-DC2AB1981062}" type="presOf" srcId="{9F272B5A-E534-41C1-B19A-99375D8C0A57}" destId="{EA9F023F-7E7E-4AD4-BE0C-520987C1A665}" srcOrd="0" destOrd="0" presId="urn:microsoft.com/office/officeart/2018/2/layout/IconVerticalSolidList"/>
    <dgm:cxn modelId="{FBCE15AB-F7D2-41AB-92C8-4ACAF0D4D850}" type="presOf" srcId="{8D0737A9-5B71-4065-BABD-8EEDF4A64DC5}" destId="{C794800D-84E0-4DA3-AC8F-ECCF8B25EFCB}" srcOrd="0" destOrd="0" presId="urn:microsoft.com/office/officeart/2018/2/layout/IconVerticalSolidList"/>
    <dgm:cxn modelId="{A96500AD-3E38-4FCD-90DA-36A3B004CBC6}" srcId="{9F272B5A-E534-41C1-B19A-99375D8C0A57}" destId="{8D0737A9-5B71-4065-BABD-8EEDF4A64DC5}" srcOrd="3" destOrd="0" parTransId="{A6E96D0C-9D14-44D5-91E6-251BD60CA408}" sibTransId="{F6A32705-361A-4BBA-847C-56705199F3DF}"/>
    <dgm:cxn modelId="{AFACF4E6-B616-407C-BF25-66E6C1702154}" srcId="{9F272B5A-E534-41C1-B19A-99375D8C0A57}" destId="{6645B3F5-1762-4FD5-BB1C-DE88CB4BF0F6}" srcOrd="2" destOrd="0" parTransId="{0E1ADCCE-A7EE-46BA-AAE5-C5E28D0A22E1}" sibTransId="{6EF7DFC0-13D9-4A89-8292-B1A6914DD68E}"/>
    <dgm:cxn modelId="{3F53CAF0-8C71-4D3D-9D72-65ABEAF670F4}" type="presOf" srcId="{6645B3F5-1762-4FD5-BB1C-DE88CB4BF0F6}" destId="{69251A1C-9E85-494E-93BE-BA563E25D4D1}" srcOrd="0" destOrd="0" presId="urn:microsoft.com/office/officeart/2018/2/layout/IconVerticalSolidList"/>
    <dgm:cxn modelId="{C2C411F1-49ED-434F-B83B-A44F5BF943E6}" type="presOf" srcId="{D10984A1-93E5-4616-873C-4BCCBF99082E}" destId="{9221F834-A440-4F24-9DB4-7804D5AD90F2}" srcOrd="0" destOrd="0" presId="urn:microsoft.com/office/officeart/2018/2/layout/IconVerticalSolidList"/>
    <dgm:cxn modelId="{AF395FDB-C218-406B-B9D1-96DA4B061A75}" type="presParOf" srcId="{EA9F023F-7E7E-4AD4-BE0C-520987C1A665}" destId="{1E846EF1-2484-4944-A6EA-97942D397D61}" srcOrd="0" destOrd="0" presId="urn:microsoft.com/office/officeart/2018/2/layout/IconVerticalSolidList"/>
    <dgm:cxn modelId="{169715A5-7B8F-45E7-A866-106672DC3D33}" type="presParOf" srcId="{1E846EF1-2484-4944-A6EA-97942D397D61}" destId="{5978A074-655B-413F-8BFC-68E0FFDC53D6}" srcOrd="0" destOrd="0" presId="urn:microsoft.com/office/officeart/2018/2/layout/IconVerticalSolidList"/>
    <dgm:cxn modelId="{9BE6AE98-2765-49A4-AB76-D6A4F05A1586}" type="presParOf" srcId="{1E846EF1-2484-4944-A6EA-97942D397D61}" destId="{3348321D-F270-4840-8B32-A64156E8770F}" srcOrd="1" destOrd="0" presId="urn:microsoft.com/office/officeart/2018/2/layout/IconVerticalSolidList"/>
    <dgm:cxn modelId="{99C1B82E-6D57-4383-A64F-FB8EBC25B3E9}" type="presParOf" srcId="{1E846EF1-2484-4944-A6EA-97942D397D61}" destId="{F9DC31C5-321C-4C26-BA1E-36A5EA5E68D3}" srcOrd="2" destOrd="0" presId="urn:microsoft.com/office/officeart/2018/2/layout/IconVerticalSolidList"/>
    <dgm:cxn modelId="{470250FE-1F20-4BB2-B97A-F8D7A4CB0BC9}" type="presParOf" srcId="{1E846EF1-2484-4944-A6EA-97942D397D61}" destId="{471879B0-58F6-4D99-8E86-EE5417DCC97C}" srcOrd="3" destOrd="0" presId="urn:microsoft.com/office/officeart/2018/2/layout/IconVerticalSolidList"/>
    <dgm:cxn modelId="{18DA9B7E-F565-4E84-B85F-5F4D2AB57FF9}" type="presParOf" srcId="{EA9F023F-7E7E-4AD4-BE0C-520987C1A665}" destId="{697150CB-53EA-4415-94AA-10012ADF1FED}" srcOrd="1" destOrd="0" presId="urn:microsoft.com/office/officeart/2018/2/layout/IconVerticalSolidList"/>
    <dgm:cxn modelId="{3AD6B506-6D28-4206-A5FE-118886F7DB08}" type="presParOf" srcId="{EA9F023F-7E7E-4AD4-BE0C-520987C1A665}" destId="{B61C58E0-0318-4B45-8356-FA307B74ABEB}" srcOrd="2" destOrd="0" presId="urn:microsoft.com/office/officeart/2018/2/layout/IconVerticalSolidList"/>
    <dgm:cxn modelId="{0FCA9270-79AB-4389-BC11-52BB8D95752F}" type="presParOf" srcId="{B61C58E0-0318-4B45-8356-FA307B74ABEB}" destId="{FAB1C30D-4F6C-47F1-90C9-CF95E1AC7D90}" srcOrd="0" destOrd="0" presId="urn:microsoft.com/office/officeart/2018/2/layout/IconVerticalSolidList"/>
    <dgm:cxn modelId="{6D79C2FC-34B5-4D78-B33B-43D89304404F}" type="presParOf" srcId="{B61C58E0-0318-4B45-8356-FA307B74ABEB}" destId="{46011512-F0BD-4019-9BAB-9E9C27FE84AE}" srcOrd="1" destOrd="0" presId="urn:microsoft.com/office/officeart/2018/2/layout/IconVerticalSolidList"/>
    <dgm:cxn modelId="{269A212A-171B-4D91-BAB2-2274ABDC6802}" type="presParOf" srcId="{B61C58E0-0318-4B45-8356-FA307B74ABEB}" destId="{6011D506-3135-4380-98D2-273F2976E442}" srcOrd="2" destOrd="0" presId="urn:microsoft.com/office/officeart/2018/2/layout/IconVerticalSolidList"/>
    <dgm:cxn modelId="{9FCA5E2E-3C6F-434F-87FE-8D99107DE4AF}" type="presParOf" srcId="{B61C58E0-0318-4B45-8356-FA307B74ABEB}" destId="{9221F834-A440-4F24-9DB4-7804D5AD90F2}" srcOrd="3" destOrd="0" presId="urn:microsoft.com/office/officeart/2018/2/layout/IconVerticalSolidList"/>
    <dgm:cxn modelId="{DB7F230C-B7C9-4D1B-B903-9A1280AD9561}" type="presParOf" srcId="{EA9F023F-7E7E-4AD4-BE0C-520987C1A665}" destId="{6EC7AF74-AF7C-4F8F-9B30-51282802AE53}" srcOrd="3" destOrd="0" presId="urn:microsoft.com/office/officeart/2018/2/layout/IconVerticalSolidList"/>
    <dgm:cxn modelId="{86CD8E93-DE99-4B41-8092-D9006AD433F8}" type="presParOf" srcId="{EA9F023F-7E7E-4AD4-BE0C-520987C1A665}" destId="{497E6228-F150-46E7-9D8A-C04DB7796625}" srcOrd="4" destOrd="0" presId="urn:microsoft.com/office/officeart/2018/2/layout/IconVerticalSolidList"/>
    <dgm:cxn modelId="{FBA155B2-65B7-4903-A1B8-0057B13F0D6A}" type="presParOf" srcId="{497E6228-F150-46E7-9D8A-C04DB7796625}" destId="{7629C77E-56AE-45CB-A255-85A91FE14E43}" srcOrd="0" destOrd="0" presId="urn:microsoft.com/office/officeart/2018/2/layout/IconVerticalSolidList"/>
    <dgm:cxn modelId="{1D348F8D-7DF1-4B0F-8249-95495FA7D602}" type="presParOf" srcId="{497E6228-F150-46E7-9D8A-C04DB7796625}" destId="{1F3FF765-A9DD-4A24-9340-43A80B626E38}" srcOrd="1" destOrd="0" presId="urn:microsoft.com/office/officeart/2018/2/layout/IconVerticalSolidList"/>
    <dgm:cxn modelId="{D9F1B657-E261-467C-876A-5DFEA60F5C2A}" type="presParOf" srcId="{497E6228-F150-46E7-9D8A-C04DB7796625}" destId="{1B2555E4-0CA4-433F-AFB0-321E07C3B2DB}" srcOrd="2" destOrd="0" presId="urn:microsoft.com/office/officeart/2018/2/layout/IconVerticalSolidList"/>
    <dgm:cxn modelId="{037ABAD7-29E1-4C84-9986-7958FF9E876C}" type="presParOf" srcId="{497E6228-F150-46E7-9D8A-C04DB7796625}" destId="{69251A1C-9E85-494E-93BE-BA563E25D4D1}" srcOrd="3" destOrd="0" presId="urn:microsoft.com/office/officeart/2018/2/layout/IconVerticalSolidList"/>
    <dgm:cxn modelId="{DD0F2010-34C9-4626-BC52-FCFD3B0B9A7A}" type="presParOf" srcId="{EA9F023F-7E7E-4AD4-BE0C-520987C1A665}" destId="{B2995CEC-B639-4294-90D6-AEF21C21F76B}" srcOrd="5" destOrd="0" presId="urn:microsoft.com/office/officeart/2018/2/layout/IconVerticalSolidList"/>
    <dgm:cxn modelId="{1EEB664F-3F75-4999-8D45-699689BFB514}" type="presParOf" srcId="{EA9F023F-7E7E-4AD4-BE0C-520987C1A665}" destId="{D445FD33-7A24-4A3D-A129-6A812865F07E}" srcOrd="6" destOrd="0" presId="urn:microsoft.com/office/officeart/2018/2/layout/IconVerticalSolidList"/>
    <dgm:cxn modelId="{D2A100EB-F2D7-473C-9CBC-CE395F79CF7C}" type="presParOf" srcId="{D445FD33-7A24-4A3D-A129-6A812865F07E}" destId="{413AC1F4-15C9-4697-ABC2-A331FECBEB33}" srcOrd="0" destOrd="0" presId="urn:microsoft.com/office/officeart/2018/2/layout/IconVerticalSolidList"/>
    <dgm:cxn modelId="{E77E13E8-4EB3-416C-A07B-0C97712E475B}" type="presParOf" srcId="{D445FD33-7A24-4A3D-A129-6A812865F07E}" destId="{BD127E7F-7A42-468C-958D-A177EBD20FC4}" srcOrd="1" destOrd="0" presId="urn:microsoft.com/office/officeart/2018/2/layout/IconVerticalSolidList"/>
    <dgm:cxn modelId="{D77DADD1-9795-433D-8C5F-F0D14362FD32}" type="presParOf" srcId="{D445FD33-7A24-4A3D-A129-6A812865F07E}" destId="{658A8CFA-E560-4051-9792-33AF0C625A78}" srcOrd="2" destOrd="0" presId="urn:microsoft.com/office/officeart/2018/2/layout/IconVerticalSolidList"/>
    <dgm:cxn modelId="{10687666-9415-4BAB-BDB2-89022D11D14C}" type="presParOf" srcId="{D445FD33-7A24-4A3D-A129-6A812865F07E}" destId="{C794800D-84E0-4DA3-AC8F-ECCF8B25EFCB}" srcOrd="3" destOrd="0" presId="urn:microsoft.com/office/officeart/2018/2/layout/IconVerticalSolidList"/>
    <dgm:cxn modelId="{562C908F-7286-40CF-8F66-1F7F1B9F4784}" type="presParOf" srcId="{EA9F023F-7E7E-4AD4-BE0C-520987C1A665}" destId="{4FF0873E-A751-42BF-848C-2DB869285CD6}" srcOrd="7" destOrd="0" presId="urn:microsoft.com/office/officeart/2018/2/layout/IconVerticalSolidList"/>
    <dgm:cxn modelId="{EF594BDE-26C3-423C-9CC9-80DD36590930}" type="presParOf" srcId="{EA9F023F-7E7E-4AD4-BE0C-520987C1A665}" destId="{10A5D1D1-4251-41D0-BB62-017CAC6C7A44}" srcOrd="8" destOrd="0" presId="urn:microsoft.com/office/officeart/2018/2/layout/IconVerticalSolidList"/>
    <dgm:cxn modelId="{7C9840AB-6909-4899-82DE-52B552AF4142}" type="presParOf" srcId="{10A5D1D1-4251-41D0-BB62-017CAC6C7A44}" destId="{D22FA870-D8B5-4B46-9F7A-1A56A732019B}" srcOrd="0" destOrd="0" presId="urn:microsoft.com/office/officeart/2018/2/layout/IconVerticalSolidList"/>
    <dgm:cxn modelId="{D42F4206-F0F3-48D5-AF88-9BB171CE3A9D}" type="presParOf" srcId="{10A5D1D1-4251-41D0-BB62-017CAC6C7A44}" destId="{8DD83C6A-66D3-4278-A340-F92125296AFF}" srcOrd="1" destOrd="0" presId="urn:microsoft.com/office/officeart/2018/2/layout/IconVerticalSolidList"/>
    <dgm:cxn modelId="{4E86B1EC-DD0E-478D-BC12-972CDB179DA1}" type="presParOf" srcId="{10A5D1D1-4251-41D0-BB62-017CAC6C7A44}" destId="{9D0502B6-7EB0-407A-A7D1-D3C8016BDF3B}" srcOrd="2" destOrd="0" presId="urn:microsoft.com/office/officeart/2018/2/layout/IconVerticalSolidList"/>
    <dgm:cxn modelId="{A24EFA78-B131-426D-B98D-FF35A59DF916}" type="presParOf" srcId="{10A5D1D1-4251-41D0-BB62-017CAC6C7A44}" destId="{3B2FB8FF-5BBA-4927-BFC6-0F5764590F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5C2514-9F78-44F8-9F03-085F79F3193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7D4F8EB-CB02-445B-A63D-F96E409076FE}">
      <dgm:prSet/>
      <dgm:spPr/>
      <dgm:t>
        <a:bodyPr/>
        <a:lstStyle/>
        <a:p>
          <a:r>
            <a:rPr lang="en-US" dirty="0"/>
            <a:t>The date-related data was presented in two columns, one holding the year, the other holding the name of the month in which each delay was reported. We had to change the month into number form and concatenate the two columns.</a:t>
          </a:r>
        </a:p>
      </dgm:t>
    </dgm:pt>
    <dgm:pt modelId="{F5E5DE73-7535-47FB-A5FB-51F737426F74}" type="parTrans" cxnId="{4787D678-86CC-4721-B043-AD9A55B16A08}">
      <dgm:prSet/>
      <dgm:spPr/>
      <dgm:t>
        <a:bodyPr/>
        <a:lstStyle/>
        <a:p>
          <a:endParaRPr lang="en-US"/>
        </a:p>
      </dgm:t>
    </dgm:pt>
    <dgm:pt modelId="{3BB94E7A-DDF9-442A-823C-A11DCD5A038C}" type="sibTrans" cxnId="{4787D678-86CC-4721-B043-AD9A55B16A08}">
      <dgm:prSet/>
      <dgm:spPr/>
      <dgm:t>
        <a:bodyPr/>
        <a:lstStyle/>
        <a:p>
          <a:endParaRPr lang="en-US"/>
        </a:p>
      </dgm:t>
    </dgm:pt>
    <dgm:pt modelId="{889FD634-6D4E-4CA5-B903-F1537950BF5C}">
      <dgm:prSet/>
      <dgm:spPr/>
      <dgm:t>
        <a:bodyPr/>
        <a:lstStyle/>
        <a:p>
          <a:pPr>
            <a:lnSpc>
              <a:spcPct val="100000"/>
            </a:lnSpc>
          </a:pPr>
          <a:r>
            <a:rPr lang="en-US" dirty="0"/>
            <a:t>Got the mean and sum of our data</a:t>
          </a:r>
        </a:p>
        <a:p>
          <a:pPr>
            <a:lnSpc>
              <a:spcPct val="100000"/>
            </a:lnSpc>
          </a:pPr>
          <a:r>
            <a:rPr lang="en-US" dirty="0"/>
            <a:t>Used group by to find values for specific categories</a:t>
          </a:r>
        </a:p>
        <a:p>
          <a:pPr>
            <a:lnSpc>
              <a:spcPct val="100000"/>
            </a:lnSpc>
          </a:pPr>
          <a:r>
            <a:rPr lang="en-US" dirty="0"/>
            <a:t>Combined data into data frames</a:t>
          </a:r>
        </a:p>
      </dgm:t>
    </dgm:pt>
    <dgm:pt modelId="{BEBFB672-DF04-4544-88AA-35670489C3E7}" type="parTrans" cxnId="{7F702D17-CFC0-4A48-8F5F-E19E1A6F1830}">
      <dgm:prSet/>
      <dgm:spPr/>
      <dgm:t>
        <a:bodyPr/>
        <a:lstStyle/>
        <a:p>
          <a:endParaRPr lang="en-US"/>
        </a:p>
      </dgm:t>
    </dgm:pt>
    <dgm:pt modelId="{F4D21ECC-D179-4419-8BC3-EB61BDE80AE6}" type="sibTrans" cxnId="{7F702D17-CFC0-4A48-8F5F-E19E1A6F1830}">
      <dgm:prSet/>
      <dgm:spPr/>
      <dgm:t>
        <a:bodyPr/>
        <a:lstStyle/>
        <a:p>
          <a:endParaRPr lang="en-US"/>
        </a:p>
      </dgm:t>
    </dgm:pt>
    <dgm:pt modelId="{07092891-2560-4BFA-AD64-D7C05265B7BA}">
      <dgm:prSet/>
      <dgm:spPr/>
      <dgm:t>
        <a:bodyPr/>
        <a:lstStyle/>
        <a:p>
          <a:pPr>
            <a:lnSpc>
              <a:spcPct val="100000"/>
            </a:lnSpc>
          </a:pPr>
          <a:r>
            <a:rPr lang="en-US" dirty="0"/>
            <a:t>Used Bootstrap to build the page</a:t>
          </a:r>
        </a:p>
        <a:p>
          <a:pPr>
            <a:lnSpc>
              <a:spcPct val="100000"/>
            </a:lnSpc>
          </a:pPr>
          <a:r>
            <a:rPr lang="en-US" dirty="0"/>
            <a:t>Our animated logo required code in the html, CSS and JavaScript</a:t>
          </a:r>
        </a:p>
        <a:p>
          <a:pPr>
            <a:lnSpc>
              <a:spcPct val="100000"/>
            </a:lnSpc>
          </a:pPr>
          <a:r>
            <a:rPr lang="en-US" dirty="0"/>
            <a:t>Changed the cursor to an airplane for fun</a:t>
          </a:r>
        </a:p>
      </dgm:t>
    </dgm:pt>
    <dgm:pt modelId="{BB953ED0-2102-4FD2-B0DA-14F19A401DD9}" type="parTrans" cxnId="{EB1006A8-7A49-44E7-A45D-9C21E9A4F670}">
      <dgm:prSet/>
      <dgm:spPr/>
      <dgm:t>
        <a:bodyPr/>
        <a:lstStyle/>
        <a:p>
          <a:endParaRPr lang="en-US"/>
        </a:p>
      </dgm:t>
    </dgm:pt>
    <dgm:pt modelId="{9FCAF980-322D-495A-A53A-60E5EB934E32}" type="sibTrans" cxnId="{EB1006A8-7A49-44E7-A45D-9C21E9A4F670}">
      <dgm:prSet/>
      <dgm:spPr/>
      <dgm:t>
        <a:bodyPr/>
        <a:lstStyle/>
        <a:p>
          <a:endParaRPr lang="en-US"/>
        </a:p>
      </dgm:t>
    </dgm:pt>
    <dgm:pt modelId="{62873EF0-8CCB-4A26-B834-7DF2EBBC245B}">
      <dgm:prSet/>
      <dgm:spPr/>
      <dgm:t>
        <a:bodyPr/>
        <a:lstStyle/>
        <a:p>
          <a:r>
            <a:rPr lang="en-US" dirty="0"/>
            <a:t>We originally created our database in </a:t>
          </a:r>
          <a:r>
            <a:rPr lang="en-US" dirty="0" err="1"/>
            <a:t>PGAdmin</a:t>
          </a:r>
          <a:r>
            <a:rPr lang="en-US" dirty="0"/>
            <a:t>, but it was not easily usable from that point. So, we ended up using </a:t>
          </a:r>
          <a:r>
            <a:rPr lang="en-US" dirty="0" err="1"/>
            <a:t>Jupyter</a:t>
          </a:r>
          <a:r>
            <a:rPr lang="en-US" dirty="0"/>
            <a:t> Notebook and Pandas to push it into a SQLite database.</a:t>
          </a:r>
        </a:p>
      </dgm:t>
    </dgm:pt>
    <dgm:pt modelId="{E196EE19-4A3F-436E-B0B7-CD3BA78BCB7B}" type="parTrans" cxnId="{F4A5CA9B-9E63-444B-9674-D86E72FC3A36}">
      <dgm:prSet/>
      <dgm:spPr/>
      <dgm:t>
        <a:bodyPr/>
        <a:lstStyle/>
        <a:p>
          <a:endParaRPr lang="en-US"/>
        </a:p>
      </dgm:t>
    </dgm:pt>
    <dgm:pt modelId="{769FEC11-39A5-4CEE-8631-BC1A05BFAE0D}" type="sibTrans" cxnId="{F4A5CA9B-9E63-444B-9674-D86E72FC3A36}">
      <dgm:prSet/>
      <dgm:spPr/>
      <dgm:t>
        <a:bodyPr/>
        <a:lstStyle/>
        <a:p>
          <a:endParaRPr lang="en-US"/>
        </a:p>
      </dgm:t>
    </dgm:pt>
    <dgm:pt modelId="{AD6F288A-6658-4C1C-82F0-9F8020433C16}" type="pres">
      <dgm:prSet presAssocID="{5A5C2514-9F78-44F8-9F03-085F79F3193D}" presName="root" presStyleCnt="0">
        <dgm:presLayoutVars>
          <dgm:dir/>
          <dgm:resizeHandles val="exact"/>
        </dgm:presLayoutVars>
      </dgm:prSet>
      <dgm:spPr/>
    </dgm:pt>
    <dgm:pt modelId="{4E876141-7969-416A-B7E3-2F7EDA6BFF5B}" type="pres">
      <dgm:prSet presAssocID="{E7D4F8EB-CB02-445B-A63D-F96E409076FE}" presName="compNode" presStyleCnt="0"/>
      <dgm:spPr/>
    </dgm:pt>
    <dgm:pt modelId="{DB0105CA-4F38-4C08-9124-31A0162CD712}" type="pres">
      <dgm:prSet presAssocID="{E7D4F8EB-CB02-445B-A63D-F96E409076FE}" presName="iconRect" presStyleLbl="node1" presStyleIdx="0" presStyleCnt="4" custLinFactY="87958" custLinFactNeighborX="-19872"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endarWeek"/>
        </a:ext>
      </dgm:extLst>
    </dgm:pt>
    <dgm:pt modelId="{05FB9B83-ACA6-4219-A794-2A48998934A0}" type="pres">
      <dgm:prSet presAssocID="{E7D4F8EB-CB02-445B-A63D-F96E409076FE}" presName="spaceRect" presStyleCnt="0"/>
      <dgm:spPr/>
    </dgm:pt>
    <dgm:pt modelId="{33E2447E-C0DF-43F6-8168-39738E59FCB3}" type="pres">
      <dgm:prSet presAssocID="{E7D4F8EB-CB02-445B-A63D-F96E409076FE}" presName="textRect" presStyleLbl="revTx" presStyleIdx="0" presStyleCnt="4" custScaleX="120671" custScaleY="101622" custLinFactNeighborX="-6527" custLinFactNeighborY="-77225">
        <dgm:presLayoutVars>
          <dgm:chMax val="1"/>
          <dgm:chPref val="1"/>
        </dgm:presLayoutVars>
      </dgm:prSet>
      <dgm:spPr/>
    </dgm:pt>
    <dgm:pt modelId="{D1643BA0-8E3E-4F8F-A102-BD1B531BD9CF}" type="pres">
      <dgm:prSet presAssocID="{3BB94E7A-DDF9-442A-823C-A11DCD5A038C}" presName="sibTrans" presStyleCnt="0"/>
      <dgm:spPr/>
    </dgm:pt>
    <dgm:pt modelId="{A1A43795-9460-4B50-BF93-53C712AD26D6}" type="pres">
      <dgm:prSet presAssocID="{889FD634-6D4E-4CA5-B903-F1537950BF5C}" presName="compNode" presStyleCnt="0"/>
      <dgm:spPr/>
    </dgm:pt>
    <dgm:pt modelId="{235CC907-0419-4FC7-8A09-13D8ED12224B}" type="pres">
      <dgm:prSet presAssocID="{889FD634-6D4E-4CA5-B903-F1537950BF5C}" presName="iconRect" presStyleLbl="node1" presStyleIdx="1" presStyleCnt="4" custLinFactNeighborX="-2664" custLinFactNeighborY="-6368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AdditionSolid"/>
        </a:ext>
      </dgm:extLst>
    </dgm:pt>
    <dgm:pt modelId="{1690AB8D-24C3-4B40-9D3E-D3CF36C5C831}" type="pres">
      <dgm:prSet presAssocID="{889FD634-6D4E-4CA5-B903-F1537950BF5C}" presName="spaceRect" presStyleCnt="0"/>
      <dgm:spPr/>
    </dgm:pt>
    <dgm:pt modelId="{507281FB-8149-49E5-9340-79DE510FEF33}" type="pres">
      <dgm:prSet presAssocID="{889FD634-6D4E-4CA5-B903-F1537950BF5C}" presName="textRect" presStyleLbl="revTx" presStyleIdx="1" presStyleCnt="4" custAng="0" custLinFactNeighborX="-1430" custLinFactNeighborY="-77630">
        <dgm:presLayoutVars>
          <dgm:chMax val="1"/>
          <dgm:chPref val="1"/>
        </dgm:presLayoutVars>
      </dgm:prSet>
      <dgm:spPr/>
    </dgm:pt>
    <dgm:pt modelId="{49B40DD4-0F73-4691-8956-ABB76C2FA4E0}" type="pres">
      <dgm:prSet presAssocID="{F4D21ECC-D179-4419-8BC3-EB61BDE80AE6}" presName="sibTrans" presStyleCnt="0"/>
      <dgm:spPr/>
    </dgm:pt>
    <dgm:pt modelId="{582DBBDB-8FB0-4159-A21F-C42B08C8D992}" type="pres">
      <dgm:prSet presAssocID="{07092891-2560-4BFA-AD64-D7C05265B7BA}" presName="compNode" presStyleCnt="0"/>
      <dgm:spPr/>
    </dgm:pt>
    <dgm:pt modelId="{0263DB82-B7AC-42BE-9471-36A7016F95F3}" type="pres">
      <dgm:prSet presAssocID="{07092891-2560-4BFA-AD64-D7C05265B7BA}" presName="iconRect" presStyleLbl="node1" presStyleIdx="2" presStyleCnt="4" custLinFactY="80824" custLinFactNeighborX="-6000"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eHTML"/>
        </a:ext>
      </dgm:extLst>
    </dgm:pt>
    <dgm:pt modelId="{5610EA3A-3324-41BF-A07F-028768C79EAA}" type="pres">
      <dgm:prSet presAssocID="{07092891-2560-4BFA-AD64-D7C05265B7BA}" presName="spaceRect" presStyleCnt="0"/>
      <dgm:spPr/>
    </dgm:pt>
    <dgm:pt modelId="{DFE87394-3DC9-4C79-B8FA-CE8E84EBA7FE}" type="pres">
      <dgm:prSet presAssocID="{07092891-2560-4BFA-AD64-D7C05265B7BA}" presName="textRect" presStyleLbl="revTx" presStyleIdx="2" presStyleCnt="4" custScaleX="96213" custScaleY="101720" custLinFactNeighborX="2610" custLinFactNeighborY="-77200">
        <dgm:presLayoutVars>
          <dgm:chMax val="1"/>
          <dgm:chPref val="1"/>
        </dgm:presLayoutVars>
      </dgm:prSet>
      <dgm:spPr/>
    </dgm:pt>
    <dgm:pt modelId="{9D7BC217-C356-426B-8169-9AFB7F62E28E}" type="pres">
      <dgm:prSet presAssocID="{9FCAF980-322D-495A-A53A-60E5EB934E32}" presName="sibTrans" presStyleCnt="0"/>
      <dgm:spPr/>
    </dgm:pt>
    <dgm:pt modelId="{289D7454-1111-4EBB-99BC-0521268F87F0}" type="pres">
      <dgm:prSet presAssocID="{62873EF0-8CCB-4A26-B834-7DF2EBBC245B}" presName="compNode" presStyleCnt="0"/>
      <dgm:spPr/>
    </dgm:pt>
    <dgm:pt modelId="{E0FEE816-554D-429B-89C3-781B8F15E756}" type="pres">
      <dgm:prSet presAssocID="{62873EF0-8CCB-4A26-B834-7DF2EBBC245B}" presName="iconRect" presStyleLbl="node1" presStyleIdx="3" presStyleCnt="4" custLinFactNeighborX="20726" custLinFactNeighborY="-6748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Outline"/>
        </a:ext>
      </dgm:extLst>
    </dgm:pt>
    <dgm:pt modelId="{FB00C780-5D75-4F1D-B48A-96AB492E110D}" type="pres">
      <dgm:prSet presAssocID="{62873EF0-8CCB-4A26-B834-7DF2EBBC245B}" presName="spaceRect" presStyleCnt="0"/>
      <dgm:spPr/>
    </dgm:pt>
    <dgm:pt modelId="{99D1C030-C51B-4231-A42E-FFC22DE54E56}" type="pres">
      <dgm:prSet presAssocID="{62873EF0-8CCB-4A26-B834-7DF2EBBC245B}" presName="textRect" presStyleLbl="revTx" presStyleIdx="3" presStyleCnt="4" custLinFactNeighborX="8716" custLinFactNeighborY="-77630">
        <dgm:presLayoutVars>
          <dgm:chMax val="1"/>
          <dgm:chPref val="1"/>
        </dgm:presLayoutVars>
      </dgm:prSet>
      <dgm:spPr/>
    </dgm:pt>
  </dgm:ptLst>
  <dgm:cxnLst>
    <dgm:cxn modelId="{E1EB3B01-4C85-4429-B9B6-6F1A30BD6190}" type="presOf" srcId="{5A5C2514-9F78-44F8-9F03-085F79F3193D}" destId="{AD6F288A-6658-4C1C-82F0-9F8020433C16}" srcOrd="0" destOrd="0" presId="urn:microsoft.com/office/officeart/2018/2/layout/IconLabelList"/>
    <dgm:cxn modelId="{F6990611-B132-40CD-B46D-F9DC938F3A1F}" type="presOf" srcId="{E7D4F8EB-CB02-445B-A63D-F96E409076FE}" destId="{33E2447E-C0DF-43F6-8168-39738E59FCB3}" srcOrd="0" destOrd="0" presId="urn:microsoft.com/office/officeart/2018/2/layout/IconLabelList"/>
    <dgm:cxn modelId="{7F702D17-CFC0-4A48-8F5F-E19E1A6F1830}" srcId="{5A5C2514-9F78-44F8-9F03-085F79F3193D}" destId="{889FD634-6D4E-4CA5-B903-F1537950BF5C}" srcOrd="1" destOrd="0" parTransId="{BEBFB672-DF04-4544-88AA-35670489C3E7}" sibTransId="{F4D21ECC-D179-4419-8BC3-EB61BDE80AE6}"/>
    <dgm:cxn modelId="{0EAF203B-69D0-4F40-BF27-5710488D205A}" type="presOf" srcId="{62873EF0-8CCB-4A26-B834-7DF2EBBC245B}" destId="{99D1C030-C51B-4231-A42E-FFC22DE54E56}" srcOrd="0" destOrd="0" presId="urn:microsoft.com/office/officeart/2018/2/layout/IconLabelList"/>
    <dgm:cxn modelId="{DD075C6D-175A-4771-BBC5-9F599AE75EC2}" type="presOf" srcId="{889FD634-6D4E-4CA5-B903-F1537950BF5C}" destId="{507281FB-8149-49E5-9340-79DE510FEF33}" srcOrd="0" destOrd="0" presId="urn:microsoft.com/office/officeart/2018/2/layout/IconLabelList"/>
    <dgm:cxn modelId="{4787D678-86CC-4721-B043-AD9A55B16A08}" srcId="{5A5C2514-9F78-44F8-9F03-085F79F3193D}" destId="{E7D4F8EB-CB02-445B-A63D-F96E409076FE}" srcOrd="0" destOrd="0" parTransId="{F5E5DE73-7535-47FB-A5FB-51F737426F74}" sibTransId="{3BB94E7A-DDF9-442A-823C-A11DCD5A038C}"/>
    <dgm:cxn modelId="{124A2D81-E66C-460A-BD6E-F846EDD8B425}" type="presOf" srcId="{07092891-2560-4BFA-AD64-D7C05265B7BA}" destId="{DFE87394-3DC9-4C79-B8FA-CE8E84EBA7FE}" srcOrd="0" destOrd="0" presId="urn:microsoft.com/office/officeart/2018/2/layout/IconLabelList"/>
    <dgm:cxn modelId="{F4A5CA9B-9E63-444B-9674-D86E72FC3A36}" srcId="{5A5C2514-9F78-44F8-9F03-085F79F3193D}" destId="{62873EF0-8CCB-4A26-B834-7DF2EBBC245B}" srcOrd="3" destOrd="0" parTransId="{E196EE19-4A3F-436E-B0B7-CD3BA78BCB7B}" sibTransId="{769FEC11-39A5-4CEE-8631-BC1A05BFAE0D}"/>
    <dgm:cxn modelId="{EB1006A8-7A49-44E7-A45D-9C21E9A4F670}" srcId="{5A5C2514-9F78-44F8-9F03-085F79F3193D}" destId="{07092891-2560-4BFA-AD64-D7C05265B7BA}" srcOrd="2" destOrd="0" parTransId="{BB953ED0-2102-4FD2-B0DA-14F19A401DD9}" sibTransId="{9FCAF980-322D-495A-A53A-60E5EB934E32}"/>
    <dgm:cxn modelId="{3893BC23-FE79-4BD2-B8B8-9EBB171AD465}" type="presParOf" srcId="{AD6F288A-6658-4C1C-82F0-9F8020433C16}" destId="{4E876141-7969-416A-B7E3-2F7EDA6BFF5B}" srcOrd="0" destOrd="0" presId="urn:microsoft.com/office/officeart/2018/2/layout/IconLabelList"/>
    <dgm:cxn modelId="{15DECA76-7809-4B89-BBB3-808793FD01FA}" type="presParOf" srcId="{4E876141-7969-416A-B7E3-2F7EDA6BFF5B}" destId="{DB0105CA-4F38-4C08-9124-31A0162CD712}" srcOrd="0" destOrd="0" presId="urn:microsoft.com/office/officeart/2018/2/layout/IconLabelList"/>
    <dgm:cxn modelId="{CD80A328-6B47-49EA-86AF-8DEF6E1601FE}" type="presParOf" srcId="{4E876141-7969-416A-B7E3-2F7EDA6BFF5B}" destId="{05FB9B83-ACA6-4219-A794-2A48998934A0}" srcOrd="1" destOrd="0" presId="urn:microsoft.com/office/officeart/2018/2/layout/IconLabelList"/>
    <dgm:cxn modelId="{F8220F44-0BB4-472E-9006-86D20E1CA6F3}" type="presParOf" srcId="{4E876141-7969-416A-B7E3-2F7EDA6BFF5B}" destId="{33E2447E-C0DF-43F6-8168-39738E59FCB3}" srcOrd="2" destOrd="0" presId="urn:microsoft.com/office/officeart/2018/2/layout/IconLabelList"/>
    <dgm:cxn modelId="{2FAA0860-021C-4886-AC9C-6AF187B16ECF}" type="presParOf" srcId="{AD6F288A-6658-4C1C-82F0-9F8020433C16}" destId="{D1643BA0-8E3E-4F8F-A102-BD1B531BD9CF}" srcOrd="1" destOrd="0" presId="urn:microsoft.com/office/officeart/2018/2/layout/IconLabelList"/>
    <dgm:cxn modelId="{3E795110-C5F8-41D9-96E4-78D0038ED72C}" type="presParOf" srcId="{AD6F288A-6658-4C1C-82F0-9F8020433C16}" destId="{A1A43795-9460-4B50-BF93-53C712AD26D6}" srcOrd="2" destOrd="0" presId="urn:microsoft.com/office/officeart/2018/2/layout/IconLabelList"/>
    <dgm:cxn modelId="{4C042816-F493-404A-BAC0-BB3B1D0E7BA2}" type="presParOf" srcId="{A1A43795-9460-4B50-BF93-53C712AD26D6}" destId="{235CC907-0419-4FC7-8A09-13D8ED12224B}" srcOrd="0" destOrd="0" presId="urn:microsoft.com/office/officeart/2018/2/layout/IconLabelList"/>
    <dgm:cxn modelId="{5B3106FC-9512-4EF7-8B64-3E0E2085C4B6}" type="presParOf" srcId="{A1A43795-9460-4B50-BF93-53C712AD26D6}" destId="{1690AB8D-24C3-4B40-9D3E-D3CF36C5C831}" srcOrd="1" destOrd="0" presId="urn:microsoft.com/office/officeart/2018/2/layout/IconLabelList"/>
    <dgm:cxn modelId="{0CE1CD34-5FA1-423D-A58C-72EAB71CC38C}" type="presParOf" srcId="{A1A43795-9460-4B50-BF93-53C712AD26D6}" destId="{507281FB-8149-49E5-9340-79DE510FEF33}" srcOrd="2" destOrd="0" presId="urn:microsoft.com/office/officeart/2018/2/layout/IconLabelList"/>
    <dgm:cxn modelId="{D5C9D7B0-B460-4CA9-9085-A0C22D52A4AD}" type="presParOf" srcId="{AD6F288A-6658-4C1C-82F0-9F8020433C16}" destId="{49B40DD4-0F73-4691-8956-ABB76C2FA4E0}" srcOrd="3" destOrd="0" presId="urn:microsoft.com/office/officeart/2018/2/layout/IconLabelList"/>
    <dgm:cxn modelId="{54F8736B-266F-4C00-A715-1ADB1F7F50B2}" type="presParOf" srcId="{AD6F288A-6658-4C1C-82F0-9F8020433C16}" destId="{582DBBDB-8FB0-4159-A21F-C42B08C8D992}" srcOrd="4" destOrd="0" presId="urn:microsoft.com/office/officeart/2018/2/layout/IconLabelList"/>
    <dgm:cxn modelId="{C1829085-BBF1-435E-8D99-12F10AB911C6}" type="presParOf" srcId="{582DBBDB-8FB0-4159-A21F-C42B08C8D992}" destId="{0263DB82-B7AC-42BE-9471-36A7016F95F3}" srcOrd="0" destOrd="0" presId="urn:microsoft.com/office/officeart/2018/2/layout/IconLabelList"/>
    <dgm:cxn modelId="{6A58B636-56D2-4A81-87FD-95C6A932BDD1}" type="presParOf" srcId="{582DBBDB-8FB0-4159-A21F-C42B08C8D992}" destId="{5610EA3A-3324-41BF-A07F-028768C79EAA}" srcOrd="1" destOrd="0" presId="urn:microsoft.com/office/officeart/2018/2/layout/IconLabelList"/>
    <dgm:cxn modelId="{4391052E-2DCB-470A-8134-05AC8D94A2CD}" type="presParOf" srcId="{582DBBDB-8FB0-4159-A21F-C42B08C8D992}" destId="{DFE87394-3DC9-4C79-B8FA-CE8E84EBA7FE}" srcOrd="2" destOrd="0" presId="urn:microsoft.com/office/officeart/2018/2/layout/IconLabelList"/>
    <dgm:cxn modelId="{6C1283F7-72F3-44FB-8163-6C60E1B9F03E}" type="presParOf" srcId="{AD6F288A-6658-4C1C-82F0-9F8020433C16}" destId="{9D7BC217-C356-426B-8169-9AFB7F62E28E}" srcOrd="5" destOrd="0" presId="urn:microsoft.com/office/officeart/2018/2/layout/IconLabelList"/>
    <dgm:cxn modelId="{E0BA0CFC-4BFA-4931-9750-C0C0919BEABD}" type="presParOf" srcId="{AD6F288A-6658-4C1C-82F0-9F8020433C16}" destId="{289D7454-1111-4EBB-99BC-0521268F87F0}" srcOrd="6" destOrd="0" presId="urn:microsoft.com/office/officeart/2018/2/layout/IconLabelList"/>
    <dgm:cxn modelId="{1DB58836-0BCC-468E-9E05-91E8F57923FA}" type="presParOf" srcId="{289D7454-1111-4EBB-99BC-0521268F87F0}" destId="{E0FEE816-554D-429B-89C3-781B8F15E756}" srcOrd="0" destOrd="0" presId="urn:microsoft.com/office/officeart/2018/2/layout/IconLabelList"/>
    <dgm:cxn modelId="{ED4C664E-2804-4A51-A0EB-AFD707F53E0D}" type="presParOf" srcId="{289D7454-1111-4EBB-99BC-0521268F87F0}" destId="{FB00C780-5D75-4F1D-B48A-96AB492E110D}" srcOrd="1" destOrd="0" presId="urn:microsoft.com/office/officeart/2018/2/layout/IconLabelList"/>
    <dgm:cxn modelId="{4731B29C-FA1F-4FEB-8626-915B95CA949A}" type="presParOf" srcId="{289D7454-1111-4EBB-99BC-0521268F87F0}" destId="{99D1C030-C51B-4231-A42E-FFC22DE54E5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8A074-655B-413F-8BFC-68E0FFDC53D6}">
      <dsp:nvSpPr>
        <dsp:cNvPr id="0" name=""/>
        <dsp:cNvSpPr/>
      </dsp:nvSpPr>
      <dsp:spPr>
        <a:xfrm>
          <a:off x="0" y="3844"/>
          <a:ext cx="5641974" cy="8189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8321D-F270-4840-8B32-A64156E8770F}">
      <dsp:nvSpPr>
        <dsp:cNvPr id="0" name=""/>
        <dsp:cNvSpPr/>
      </dsp:nvSpPr>
      <dsp:spPr>
        <a:xfrm>
          <a:off x="247725" y="188103"/>
          <a:ext cx="450409" cy="450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1879B0-58F6-4D99-8E86-EE5417DCC97C}">
      <dsp:nvSpPr>
        <dsp:cNvPr id="0" name=""/>
        <dsp:cNvSpPr/>
      </dsp:nvSpPr>
      <dsp:spPr>
        <a:xfrm>
          <a:off x="945860" y="3844"/>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11200">
            <a:lnSpc>
              <a:spcPct val="90000"/>
            </a:lnSpc>
            <a:spcBef>
              <a:spcPct val="0"/>
            </a:spcBef>
            <a:spcAft>
              <a:spcPct val="35000"/>
            </a:spcAft>
            <a:buNone/>
          </a:pPr>
          <a:r>
            <a:rPr lang="en-US" sz="1600" kern="1200"/>
            <a:t>Our dashboard page displays multiple charts that update from the same data.</a:t>
          </a:r>
        </a:p>
      </dsp:txBody>
      <dsp:txXfrm>
        <a:off x="945860" y="3844"/>
        <a:ext cx="4696114" cy="818926"/>
      </dsp:txXfrm>
    </dsp:sp>
    <dsp:sp modelId="{FAB1C30D-4F6C-47F1-90C9-CF95E1AC7D90}">
      <dsp:nvSpPr>
        <dsp:cNvPr id="0" name=""/>
        <dsp:cNvSpPr/>
      </dsp:nvSpPr>
      <dsp:spPr>
        <a:xfrm>
          <a:off x="0" y="1027503"/>
          <a:ext cx="5641974" cy="81892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11512-F0BD-4019-9BAB-9E9C27FE84AE}">
      <dsp:nvSpPr>
        <dsp:cNvPr id="0" name=""/>
        <dsp:cNvSpPr/>
      </dsp:nvSpPr>
      <dsp:spPr>
        <a:xfrm>
          <a:off x="247725" y="1211761"/>
          <a:ext cx="450409" cy="450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21F834-A440-4F24-9DB4-7804D5AD90F2}">
      <dsp:nvSpPr>
        <dsp:cNvPr id="0" name=""/>
        <dsp:cNvSpPr/>
      </dsp:nvSpPr>
      <dsp:spPr>
        <a:xfrm>
          <a:off x="945860" y="1027503"/>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11200">
            <a:lnSpc>
              <a:spcPct val="90000"/>
            </a:lnSpc>
            <a:spcBef>
              <a:spcPct val="0"/>
            </a:spcBef>
            <a:spcAft>
              <a:spcPct val="35000"/>
            </a:spcAft>
            <a:buNone/>
          </a:pPr>
          <a:r>
            <a:rPr lang="en-US" sz="1600" kern="1200" dirty="0"/>
            <a:t>The ex-class JavaScript Library we chose was anime.js. </a:t>
          </a:r>
        </a:p>
        <a:p>
          <a:pPr marL="0" lvl="0" indent="0" algn="l" defTabSz="711200">
            <a:lnSpc>
              <a:spcPct val="90000"/>
            </a:lnSpc>
            <a:spcBef>
              <a:spcPct val="0"/>
            </a:spcBef>
            <a:spcAft>
              <a:spcPct val="35000"/>
            </a:spcAft>
            <a:buNone/>
          </a:pPr>
          <a:r>
            <a:rPr lang="en-US" sz="1600" kern="1200" dirty="0"/>
            <a:t>It animates the title of our page.</a:t>
          </a:r>
        </a:p>
      </dsp:txBody>
      <dsp:txXfrm>
        <a:off x="945860" y="1027503"/>
        <a:ext cx="4696114" cy="818926"/>
      </dsp:txXfrm>
    </dsp:sp>
    <dsp:sp modelId="{7629C77E-56AE-45CB-A255-85A91FE14E43}">
      <dsp:nvSpPr>
        <dsp:cNvPr id="0" name=""/>
        <dsp:cNvSpPr/>
      </dsp:nvSpPr>
      <dsp:spPr>
        <a:xfrm>
          <a:off x="0" y="2051161"/>
          <a:ext cx="5641974" cy="81892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FF765-A9DD-4A24-9340-43A80B626E38}">
      <dsp:nvSpPr>
        <dsp:cNvPr id="0" name=""/>
        <dsp:cNvSpPr/>
      </dsp:nvSpPr>
      <dsp:spPr>
        <a:xfrm>
          <a:off x="247725" y="2235420"/>
          <a:ext cx="450409" cy="4504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251A1C-9E85-494E-93BE-BA563E25D4D1}">
      <dsp:nvSpPr>
        <dsp:cNvPr id="0" name=""/>
        <dsp:cNvSpPr/>
      </dsp:nvSpPr>
      <dsp:spPr>
        <a:xfrm>
          <a:off x="945860" y="2051161"/>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11200">
            <a:lnSpc>
              <a:spcPct val="90000"/>
            </a:lnSpc>
            <a:spcBef>
              <a:spcPct val="0"/>
            </a:spcBef>
            <a:spcAft>
              <a:spcPct val="35000"/>
            </a:spcAft>
            <a:buNone/>
          </a:pPr>
          <a:r>
            <a:rPr lang="en-US" sz="1600" kern="1200" dirty="0"/>
            <a:t>We created a SQLite database using a csv file downloaded from the Bureau of Transportation Statistics’ web site.</a:t>
          </a:r>
        </a:p>
      </dsp:txBody>
      <dsp:txXfrm>
        <a:off x="945860" y="2051161"/>
        <a:ext cx="4696114" cy="818926"/>
      </dsp:txXfrm>
    </dsp:sp>
    <dsp:sp modelId="{413AC1F4-15C9-4697-ABC2-A331FECBEB33}">
      <dsp:nvSpPr>
        <dsp:cNvPr id="0" name=""/>
        <dsp:cNvSpPr/>
      </dsp:nvSpPr>
      <dsp:spPr>
        <a:xfrm>
          <a:off x="0" y="3074820"/>
          <a:ext cx="5641974" cy="81892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27E7F-7A42-468C-958D-A177EBD20FC4}">
      <dsp:nvSpPr>
        <dsp:cNvPr id="0" name=""/>
        <dsp:cNvSpPr/>
      </dsp:nvSpPr>
      <dsp:spPr>
        <a:xfrm>
          <a:off x="247725" y="3259078"/>
          <a:ext cx="450409" cy="4504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4800D-84E0-4DA3-AC8F-ECCF8B25EFCB}">
      <dsp:nvSpPr>
        <dsp:cNvPr id="0" name=""/>
        <dsp:cNvSpPr/>
      </dsp:nvSpPr>
      <dsp:spPr>
        <a:xfrm>
          <a:off x="945860" y="3074820"/>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11200">
            <a:lnSpc>
              <a:spcPct val="90000"/>
            </a:lnSpc>
            <a:spcBef>
              <a:spcPct val="0"/>
            </a:spcBef>
            <a:spcAft>
              <a:spcPct val="35000"/>
            </a:spcAft>
            <a:buNone/>
          </a:pPr>
          <a:r>
            <a:rPr lang="en-US" sz="1600" kern="1200" dirty="0"/>
            <a:t>Using flask, we call that data into a python file, where we extract and prepare all the data and variables needed to build the charts.</a:t>
          </a:r>
        </a:p>
      </dsp:txBody>
      <dsp:txXfrm>
        <a:off x="945860" y="3074820"/>
        <a:ext cx="4696114" cy="818926"/>
      </dsp:txXfrm>
    </dsp:sp>
    <dsp:sp modelId="{D22FA870-D8B5-4B46-9F7A-1A56A732019B}">
      <dsp:nvSpPr>
        <dsp:cNvPr id="0" name=""/>
        <dsp:cNvSpPr/>
      </dsp:nvSpPr>
      <dsp:spPr>
        <a:xfrm>
          <a:off x="0" y="4098478"/>
          <a:ext cx="5641974" cy="81892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83C6A-66D3-4278-A340-F92125296AFF}">
      <dsp:nvSpPr>
        <dsp:cNvPr id="0" name=""/>
        <dsp:cNvSpPr/>
      </dsp:nvSpPr>
      <dsp:spPr>
        <a:xfrm>
          <a:off x="247725" y="4282737"/>
          <a:ext cx="450409" cy="4504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2FB8FF-5BBA-4927-BFC6-0F5764590FE5}">
      <dsp:nvSpPr>
        <dsp:cNvPr id="0" name=""/>
        <dsp:cNvSpPr/>
      </dsp:nvSpPr>
      <dsp:spPr>
        <a:xfrm>
          <a:off x="945860" y="4098478"/>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11200">
            <a:lnSpc>
              <a:spcPct val="90000"/>
            </a:lnSpc>
            <a:spcBef>
              <a:spcPct val="0"/>
            </a:spcBef>
            <a:spcAft>
              <a:spcPct val="35000"/>
            </a:spcAft>
            <a:buNone/>
          </a:pPr>
          <a:r>
            <a:rPr lang="en-US" sz="1600" kern="1200" dirty="0"/>
            <a:t>We constructed the charts in a separate JavaScript file for display on our index.html page.</a:t>
          </a:r>
        </a:p>
      </dsp:txBody>
      <dsp:txXfrm>
        <a:off x="945860" y="4098478"/>
        <a:ext cx="4696114" cy="818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105CA-4F38-4C08-9124-31A0162CD712}">
      <dsp:nvSpPr>
        <dsp:cNvPr id="0" name=""/>
        <dsp:cNvSpPr/>
      </dsp:nvSpPr>
      <dsp:spPr>
        <a:xfrm>
          <a:off x="1119432" y="2383989"/>
          <a:ext cx="937920" cy="937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E2447E-C0DF-43F6-8168-39738E59FCB3}">
      <dsp:nvSpPr>
        <dsp:cNvPr id="0" name=""/>
        <dsp:cNvSpPr/>
      </dsp:nvSpPr>
      <dsp:spPr>
        <a:xfrm>
          <a:off x="381182" y="1210424"/>
          <a:ext cx="2515107" cy="86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date-related data was presented in two columns, one holding the year, the other holding the name of the month in which each delay was reported. We had to change the month into number form and concatenate the two columns.</a:t>
          </a:r>
        </a:p>
      </dsp:txBody>
      <dsp:txXfrm>
        <a:off x="381182" y="1210424"/>
        <a:ext cx="2515107" cy="865727"/>
      </dsp:txXfrm>
    </dsp:sp>
    <dsp:sp modelId="{235CC907-0419-4FC7-8A09-13D8ED12224B}">
      <dsp:nvSpPr>
        <dsp:cNvPr id="0" name=""/>
        <dsp:cNvSpPr/>
      </dsp:nvSpPr>
      <dsp:spPr>
        <a:xfrm>
          <a:off x="3945265" y="27231"/>
          <a:ext cx="937920" cy="9379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7281FB-8149-49E5-9340-79DE510FEF33}">
      <dsp:nvSpPr>
        <dsp:cNvPr id="0" name=""/>
        <dsp:cNvSpPr/>
      </dsp:nvSpPr>
      <dsp:spPr>
        <a:xfrm>
          <a:off x="3367272" y="1217337"/>
          <a:ext cx="2084268" cy="85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Got the mean and sum of our data</a:t>
          </a:r>
        </a:p>
        <a:p>
          <a:pPr marL="0" lvl="0" indent="0" algn="ctr" defTabSz="488950">
            <a:lnSpc>
              <a:spcPct val="100000"/>
            </a:lnSpc>
            <a:spcBef>
              <a:spcPct val="0"/>
            </a:spcBef>
            <a:spcAft>
              <a:spcPct val="35000"/>
            </a:spcAft>
            <a:buNone/>
          </a:pPr>
          <a:r>
            <a:rPr lang="en-US" sz="1100" kern="1200" dirty="0"/>
            <a:t>Used group by to find values for specific categories</a:t>
          </a:r>
        </a:p>
        <a:p>
          <a:pPr marL="0" lvl="0" indent="0" algn="ctr" defTabSz="488950">
            <a:lnSpc>
              <a:spcPct val="100000"/>
            </a:lnSpc>
            <a:spcBef>
              <a:spcPct val="0"/>
            </a:spcBef>
            <a:spcAft>
              <a:spcPct val="35000"/>
            </a:spcAft>
            <a:buNone/>
          </a:pPr>
          <a:r>
            <a:rPr lang="en-US" sz="1100" kern="1200" dirty="0"/>
            <a:t>Combined data into data frames</a:t>
          </a:r>
        </a:p>
      </dsp:txBody>
      <dsp:txXfrm>
        <a:off x="3367272" y="1217337"/>
        <a:ext cx="2084268" cy="851909"/>
      </dsp:txXfrm>
    </dsp:sp>
    <dsp:sp modelId="{0263DB82-B7AC-42BE-9471-36A7016F95F3}">
      <dsp:nvSpPr>
        <dsp:cNvPr id="0" name=""/>
        <dsp:cNvSpPr/>
      </dsp:nvSpPr>
      <dsp:spPr>
        <a:xfrm>
          <a:off x="6362992" y="2316869"/>
          <a:ext cx="937920" cy="9379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E87394-3DC9-4C79-B8FA-CE8E84EBA7FE}">
      <dsp:nvSpPr>
        <dsp:cNvPr id="0" name=""/>
        <dsp:cNvSpPr/>
      </dsp:nvSpPr>
      <dsp:spPr>
        <a:xfrm>
          <a:off x="5936403" y="1210011"/>
          <a:ext cx="1929395" cy="8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Used Bootstrap to build the page</a:t>
          </a:r>
        </a:p>
        <a:p>
          <a:pPr marL="0" lvl="0" indent="0" algn="ctr" defTabSz="488950">
            <a:lnSpc>
              <a:spcPct val="100000"/>
            </a:lnSpc>
            <a:spcBef>
              <a:spcPct val="0"/>
            </a:spcBef>
            <a:spcAft>
              <a:spcPct val="35000"/>
            </a:spcAft>
            <a:buNone/>
          </a:pPr>
          <a:r>
            <a:rPr lang="en-US" sz="1100" kern="1200" dirty="0"/>
            <a:t>Our animated logo required code in the html, CSS and JavaScript</a:t>
          </a:r>
        </a:p>
        <a:p>
          <a:pPr marL="0" lvl="0" indent="0" algn="ctr" defTabSz="488950">
            <a:lnSpc>
              <a:spcPct val="100000"/>
            </a:lnSpc>
            <a:spcBef>
              <a:spcPct val="0"/>
            </a:spcBef>
            <a:spcAft>
              <a:spcPct val="35000"/>
            </a:spcAft>
            <a:buNone/>
          </a:pPr>
          <a:r>
            <a:rPr lang="en-US" sz="1100" kern="1200" dirty="0"/>
            <a:t>Changed the cursor to an airplane for fun</a:t>
          </a:r>
        </a:p>
      </dsp:txBody>
      <dsp:txXfrm>
        <a:off x="5936403" y="1210011"/>
        <a:ext cx="1929395" cy="866562"/>
      </dsp:txXfrm>
    </dsp:sp>
    <dsp:sp modelId="{E0FEE816-554D-429B-89C3-781B8F15E756}">
      <dsp:nvSpPr>
        <dsp:cNvPr id="0" name=""/>
        <dsp:cNvSpPr/>
      </dsp:nvSpPr>
      <dsp:spPr>
        <a:xfrm>
          <a:off x="9062676" y="0"/>
          <a:ext cx="937920" cy="9379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D1C030-C51B-4231-A42E-FFC22DE54E56}">
      <dsp:nvSpPr>
        <dsp:cNvPr id="0" name=""/>
        <dsp:cNvSpPr/>
      </dsp:nvSpPr>
      <dsp:spPr>
        <a:xfrm>
          <a:off x="8476774" y="1217337"/>
          <a:ext cx="2084268" cy="85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We originally created our database in </a:t>
          </a:r>
          <a:r>
            <a:rPr lang="en-US" sz="1100" kern="1200" dirty="0" err="1"/>
            <a:t>PGAdmin</a:t>
          </a:r>
          <a:r>
            <a:rPr lang="en-US" sz="1100" kern="1200" dirty="0"/>
            <a:t>, but it was not easily usable from that point. So, we ended up using </a:t>
          </a:r>
          <a:r>
            <a:rPr lang="en-US" sz="1100" kern="1200" dirty="0" err="1"/>
            <a:t>Jupyter</a:t>
          </a:r>
          <a:r>
            <a:rPr lang="en-US" sz="1100" kern="1200" dirty="0"/>
            <a:t> Notebook and Pandas to push it into a SQLite database.</a:t>
          </a:r>
        </a:p>
      </dsp:txBody>
      <dsp:txXfrm>
        <a:off x="8476774" y="1217337"/>
        <a:ext cx="2084268" cy="8519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1" y="4960137"/>
            <a:ext cx="7772400" cy="1463040"/>
          </a:xfrm>
        </p:spPr>
        <p:txBody>
          <a:bodyPr anchor="ctr">
            <a:normAutofit/>
          </a:bodyPr>
          <a:lstStyle>
            <a:lvl1pPr algn="r">
              <a:defRPr sz="5001" spc="201" baseline="0"/>
            </a:lvl1pPr>
          </a:lstStyle>
          <a:p>
            <a:r>
              <a:rPr lang="en-US"/>
              <a:t>Click to edit Master title style</a:t>
            </a:r>
            <a:endParaRPr lang="en-US" dirty="0"/>
          </a:p>
        </p:txBody>
      </p:sp>
      <p:sp>
        <p:nvSpPr>
          <p:cNvPr id="3" name="Subtitle 2"/>
          <p:cNvSpPr>
            <a:spLocks noGrp="1"/>
          </p:cNvSpPr>
          <p:nvPr>
            <p:ph type="subTitle" idx="1"/>
          </p:nvPr>
        </p:nvSpPr>
        <p:spPr>
          <a:xfrm>
            <a:off x="8610602" y="4960137"/>
            <a:ext cx="3200400" cy="1463040"/>
          </a:xfrm>
        </p:spPr>
        <p:txBody>
          <a:bodyPr lIns="91440" rIns="91440" anchor="ctr">
            <a:normAutofit/>
          </a:bodyPr>
          <a:lstStyle>
            <a:lvl1pPr marL="0" indent="0" algn="l">
              <a:lnSpc>
                <a:spcPct val="100000"/>
              </a:lnSpc>
              <a:spcBef>
                <a:spcPts val="0"/>
              </a:spcBef>
              <a:buNone/>
              <a:defRPr sz="1801">
                <a:solidFill>
                  <a:schemeClr val="tx1">
                    <a:lumMod val="95000"/>
                    <a:lumOff val="5000"/>
                  </a:schemeClr>
                </a:solidFill>
              </a:defRPr>
            </a:lvl1pPr>
            <a:lvl2pPr marL="457206" indent="0" algn="ctr">
              <a:buNone/>
              <a:defRPr sz="1801"/>
            </a:lvl2pPr>
            <a:lvl3pPr marL="914411" indent="0" algn="ctr">
              <a:buNone/>
              <a:defRPr sz="1801"/>
            </a:lvl3pPr>
            <a:lvl4pPr marL="1371617" indent="0" algn="ctr">
              <a:buNone/>
              <a:defRPr sz="1801"/>
            </a:lvl4pPr>
            <a:lvl5pPr marL="1828823" indent="0" algn="ctr">
              <a:buNone/>
              <a:defRPr sz="1801"/>
            </a:lvl5pPr>
            <a:lvl6pPr marL="2286029" indent="0" algn="ctr">
              <a:buNone/>
              <a:defRPr sz="1801"/>
            </a:lvl6pPr>
            <a:lvl7pPr marL="2743234" indent="0" algn="ctr">
              <a:buNone/>
              <a:defRPr sz="1801"/>
            </a:lvl7pPr>
            <a:lvl8pPr marL="3200440" indent="0" algn="ctr">
              <a:buNone/>
              <a:defRPr sz="1801"/>
            </a:lvl8pPr>
            <a:lvl9pPr marL="3657646" indent="0" algn="ctr">
              <a:buNone/>
              <a:defRPr sz="180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8/24/2019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8/24/2019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8/24/2019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4960137"/>
            <a:ext cx="7772400" cy="1463040"/>
          </a:xfrm>
        </p:spPr>
        <p:txBody>
          <a:bodyPr anchor="ctr">
            <a:normAutofit/>
          </a:bodyPr>
          <a:lstStyle>
            <a:lvl1pPr algn="r">
              <a:defRPr sz="5001" b="0" spc="201" baseline="0"/>
            </a:lvl1pPr>
          </a:lstStyle>
          <a:p>
            <a:r>
              <a:rPr lang="en-US"/>
              <a:t>Click to edit Master title style</a:t>
            </a:r>
            <a:endParaRPr lang="en-US" dirty="0"/>
          </a:p>
        </p:txBody>
      </p:sp>
      <p:sp>
        <p:nvSpPr>
          <p:cNvPr id="3" name="Text Placeholder 2"/>
          <p:cNvSpPr>
            <a:spLocks noGrp="1"/>
          </p:cNvSpPr>
          <p:nvPr>
            <p:ph type="body" idx="1"/>
          </p:nvPr>
        </p:nvSpPr>
        <p:spPr>
          <a:xfrm>
            <a:off x="8610602" y="4960137"/>
            <a:ext cx="3200400" cy="1463040"/>
          </a:xfrm>
        </p:spPr>
        <p:txBody>
          <a:bodyPr lIns="91440" rIns="91440" anchor="ctr">
            <a:normAutofit/>
          </a:bodyPr>
          <a:lstStyle>
            <a:lvl1pPr marL="0" indent="0">
              <a:lnSpc>
                <a:spcPct val="100000"/>
              </a:lnSpc>
              <a:spcBef>
                <a:spcPts val="0"/>
              </a:spcBef>
              <a:buNone/>
              <a:defRPr sz="1801">
                <a:solidFill>
                  <a:schemeClr val="tx1">
                    <a:lumMod val="95000"/>
                    <a:lumOff val="5000"/>
                  </a:schemeClr>
                </a:solidFill>
              </a:defRPr>
            </a:lvl1pPr>
            <a:lvl2pPr marL="457206" indent="0">
              <a:buNone/>
              <a:defRPr sz="1801">
                <a:solidFill>
                  <a:schemeClr val="tx1">
                    <a:tint val="75000"/>
                  </a:schemeClr>
                </a:solidFill>
              </a:defRPr>
            </a:lvl2pPr>
            <a:lvl3pPr marL="914411" indent="0">
              <a:buNone/>
              <a:defRPr sz="1600">
                <a:solidFill>
                  <a:schemeClr val="tx1">
                    <a:tint val="75000"/>
                  </a:schemeClr>
                </a:solidFill>
              </a:defRPr>
            </a:lvl3pPr>
            <a:lvl4pPr marL="1371617" indent="0">
              <a:buNone/>
              <a:defRPr sz="1401">
                <a:solidFill>
                  <a:schemeClr val="tx1">
                    <a:tint val="75000"/>
                  </a:schemeClr>
                </a:solidFill>
              </a:defRPr>
            </a:lvl4pPr>
            <a:lvl5pPr marL="1828823" indent="0">
              <a:buNone/>
              <a:defRPr sz="1401">
                <a:solidFill>
                  <a:schemeClr val="tx1">
                    <a:tint val="75000"/>
                  </a:schemeClr>
                </a:solidFill>
              </a:defRPr>
            </a:lvl5pPr>
            <a:lvl6pPr marL="2286029" indent="0">
              <a:buNone/>
              <a:defRPr sz="1401">
                <a:solidFill>
                  <a:schemeClr val="tx1">
                    <a:tint val="75000"/>
                  </a:schemeClr>
                </a:solidFill>
              </a:defRPr>
            </a:lvl6pPr>
            <a:lvl7pPr marL="2743234" indent="0">
              <a:buNone/>
              <a:defRPr sz="1401">
                <a:solidFill>
                  <a:schemeClr val="tx1">
                    <a:tint val="75000"/>
                  </a:schemeClr>
                </a:solidFill>
              </a:defRPr>
            </a:lvl7pPr>
            <a:lvl8pPr marL="3200440" indent="0">
              <a:buNone/>
              <a:defRPr sz="1401">
                <a:solidFill>
                  <a:schemeClr val="tx1">
                    <a:tint val="75000"/>
                  </a:schemeClr>
                </a:solidFill>
              </a:defRPr>
            </a:lvl8pPr>
            <a:lvl9pPr marL="3657646" indent="0">
              <a:buNone/>
              <a:defRPr sz="14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9" y="585216"/>
            <a:ext cx="9720073"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6"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1"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8/24/2019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9"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marL="0" lvl="0" indent="0" algn="l" defTabSz="914411" rtl="0" eaLnBrk="1" latinLnBrk="0" hangingPunct="1">
              <a:lnSpc>
                <a:spcPct val="90000"/>
              </a:lnSpc>
              <a:spcBef>
                <a:spcPts val="1801"/>
              </a:spcBef>
              <a:buNone/>
            </a:pPr>
            <a:r>
              <a:rPr lang="en-US"/>
              <a:t>Click to edit Master text styles</a:t>
            </a:r>
          </a:p>
        </p:txBody>
      </p:sp>
      <p:sp>
        <p:nvSpPr>
          <p:cNvPr id="6" name="Content Placeholder 5"/>
          <p:cNvSpPr>
            <a:spLocks noGrp="1"/>
          </p:cNvSpPr>
          <p:nvPr>
            <p:ph sz="quarter" idx="4"/>
          </p:nvPr>
        </p:nvSpPr>
        <p:spPr>
          <a:xfrm>
            <a:off x="5990889"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8/24/2019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8/24/2019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4999" y="822960"/>
            <a:ext cx="5678425"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1"/>
              </a:spcBef>
              <a:buNone/>
              <a:defRPr sz="1600"/>
            </a:lvl1pPr>
            <a:lvl2pPr marL="457206" indent="0">
              <a:buNone/>
              <a:defRPr sz="1200"/>
            </a:lvl2pPr>
            <a:lvl3pPr marL="914411" indent="0">
              <a:buNone/>
              <a:defRPr sz="1001"/>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4960138"/>
            <a:ext cx="7772400" cy="1463040"/>
          </a:xfrm>
        </p:spPr>
        <p:txBody>
          <a:bodyPr anchor="ctr">
            <a:normAutofit/>
          </a:bodyPr>
          <a:lstStyle>
            <a:lvl1pPr algn="r">
              <a:defRPr sz="5001" spc="201"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3" cy="4572000"/>
          </a:xfrm>
          <a:solidFill>
            <a:schemeClr val="accent1">
              <a:lumMod val="60000"/>
              <a:lumOff val="40000"/>
            </a:schemeClr>
          </a:solidFill>
        </p:spPr>
        <p:txBody>
          <a:bodyPr lIns="457200" tIns="365760" rIns="45720" bIns="45720"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2" y="4960138"/>
            <a:ext cx="3200400" cy="1463040"/>
          </a:xfrm>
        </p:spPr>
        <p:txBody>
          <a:bodyPr lIns="91440" rIns="91440" anchor="ctr">
            <a:normAutofit/>
          </a:bodyPr>
          <a:lstStyle>
            <a:lvl1pPr marL="0" indent="0">
              <a:lnSpc>
                <a:spcPct val="100000"/>
              </a:lnSpc>
              <a:spcBef>
                <a:spcPts val="0"/>
              </a:spcBef>
              <a:buNone/>
              <a:defRPr sz="1801">
                <a:solidFill>
                  <a:schemeClr val="tx1">
                    <a:lumMod val="95000"/>
                    <a:lumOff val="5000"/>
                  </a:schemeClr>
                </a:solidFill>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9" y="585216"/>
            <a:ext cx="9720073"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1" y="6470704"/>
            <a:ext cx="2154142" cy="274320"/>
          </a:xfrm>
          <a:prstGeom prst="rect">
            <a:avLst/>
          </a:prstGeom>
        </p:spPr>
        <p:txBody>
          <a:bodyPr vert="horz" lIns="91440" tIns="45720" rIns="91440" bIns="45720" rtlCol="0" anchor="ctr"/>
          <a:lstStyle>
            <a:lvl1pPr algn="l">
              <a:defRPr sz="1001">
                <a:solidFill>
                  <a:schemeClr val="tx1">
                    <a:lumMod val="95000"/>
                    <a:lumOff val="5000"/>
                  </a:schemeClr>
                </a:solidFill>
                <a:latin typeface="+mj-lt"/>
              </a:defRPr>
            </a:lvl1pPr>
          </a:lstStyle>
          <a:p>
            <a:fld id="{90298CD5-6C1E-4009-B41F-6DF62E31D3BE}" type="datetimeFigureOut">
              <a:rPr lang="en-US" dirty="0"/>
              <a:pPr/>
              <a:t>8/24/2019</a:t>
            </a:fld>
            <a:endParaRPr lang="en-US" dirty="0"/>
          </a:p>
        </p:txBody>
      </p:sp>
      <p:sp>
        <p:nvSpPr>
          <p:cNvPr id="5" name="Footer Placeholder 4"/>
          <p:cNvSpPr>
            <a:spLocks noGrp="1"/>
          </p:cNvSpPr>
          <p:nvPr>
            <p:ph type="ftr" sz="quarter" idx="3"/>
          </p:nvPr>
        </p:nvSpPr>
        <p:spPr>
          <a:xfrm>
            <a:off x="4842932" y="6470704"/>
            <a:ext cx="5901460" cy="274320"/>
          </a:xfrm>
          <a:prstGeom prst="rect">
            <a:avLst/>
          </a:prstGeom>
        </p:spPr>
        <p:txBody>
          <a:bodyPr vert="horz" lIns="91440" tIns="45720" rIns="91440" bIns="45720" rtlCol="0" anchor="ctr"/>
          <a:lstStyle>
            <a:lvl1pPr algn="r">
              <a:defRPr sz="1001"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8" cy="274320"/>
          </a:xfrm>
          <a:prstGeom prst="rect">
            <a:avLst/>
          </a:prstGeom>
        </p:spPr>
        <p:txBody>
          <a:bodyPr vert="horz" lIns="91440" tIns="45720" rIns="91440" bIns="45720" rtlCol="0" anchor="ctr"/>
          <a:lstStyle>
            <a:lvl1pPr algn="l">
              <a:defRPr sz="1001">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11" rtl="0" eaLnBrk="1" latinLnBrk="0" hangingPunct="1">
        <a:lnSpc>
          <a:spcPct val="80000"/>
        </a:lnSpc>
        <a:spcBef>
          <a:spcPct val="0"/>
        </a:spcBef>
        <a:buNone/>
        <a:defRPr sz="5001" kern="1200" cap="all" spc="100" baseline="0">
          <a:solidFill>
            <a:schemeClr val="tx1">
              <a:lumMod val="95000"/>
              <a:lumOff val="5000"/>
            </a:schemeClr>
          </a:solidFill>
          <a:latin typeface="+mj-lt"/>
          <a:ea typeface="+mj-ea"/>
          <a:cs typeface="+mj-cs"/>
        </a:defRPr>
      </a:lvl1pPr>
    </p:titleStyle>
    <p:bodyStyle>
      <a:lvl1pPr marL="91441" indent="-91441" algn="l" defTabSz="914411" rtl="0" eaLnBrk="1" latinLnBrk="0" hangingPunct="1">
        <a:lnSpc>
          <a:spcPct val="90000"/>
        </a:lnSpc>
        <a:spcBef>
          <a:spcPts val="1200"/>
        </a:spcBef>
        <a:spcAft>
          <a:spcPts val="201"/>
        </a:spcAft>
        <a:buClr>
          <a:schemeClr val="accent1"/>
        </a:buClr>
        <a:buSzPct val="100000"/>
        <a:buFont typeface="Tw Cen MT" panose="020B0602020104020603" pitchFamily="34" charset="0"/>
        <a:buChar char=" "/>
        <a:defRPr sz="2201" kern="1200">
          <a:solidFill>
            <a:schemeClr val="tx1"/>
          </a:solidFill>
          <a:latin typeface="+mn-lt"/>
          <a:ea typeface="+mn-ea"/>
          <a:cs typeface="+mn-cs"/>
        </a:defRPr>
      </a:lvl1pPr>
      <a:lvl2pPr marL="265180" indent="-137163" algn="l" defTabSz="914411" rtl="0" eaLnBrk="1" latinLnBrk="0" hangingPunct="1">
        <a:lnSpc>
          <a:spcPct val="90000"/>
        </a:lnSpc>
        <a:spcBef>
          <a:spcPts val="201"/>
        </a:spcBef>
        <a:spcAft>
          <a:spcPts val="400"/>
        </a:spcAft>
        <a:buClr>
          <a:schemeClr val="accent1"/>
        </a:buClr>
        <a:buFont typeface="Wingdings 3" pitchFamily="18" charset="2"/>
        <a:buChar char=""/>
        <a:defRPr sz="1801" kern="1200">
          <a:solidFill>
            <a:schemeClr val="tx1"/>
          </a:solidFill>
          <a:latin typeface="+mn-lt"/>
          <a:ea typeface="+mn-ea"/>
          <a:cs typeface="+mn-cs"/>
        </a:defRPr>
      </a:lvl2pPr>
      <a:lvl3pPr marL="448062"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3pPr>
      <a:lvl4pPr marL="594368"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4pPr>
      <a:lvl5pPr marL="777251"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5pPr>
      <a:lvl6pPr marL="914411"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6pPr>
      <a:lvl7pPr marL="1060717"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7pPr>
      <a:lvl8pPr marL="1216168"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8pPr>
      <a:lvl9pPr marL="1362474"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2D6F-2A5C-4CD9-98E5-0A1D2ECCB9D9}"/>
              </a:ext>
            </a:extLst>
          </p:cNvPr>
          <p:cNvSpPr>
            <a:spLocks noGrp="1"/>
          </p:cNvSpPr>
          <p:nvPr>
            <p:ph type="ctrTitle"/>
          </p:nvPr>
        </p:nvSpPr>
        <p:spPr/>
        <p:txBody>
          <a:bodyPr/>
          <a:lstStyle/>
          <a:p>
            <a:r>
              <a:rPr lang="en-US" dirty="0"/>
              <a:t>Air Travel delays</a:t>
            </a:r>
          </a:p>
        </p:txBody>
      </p:sp>
      <p:sp>
        <p:nvSpPr>
          <p:cNvPr id="3" name="Subtitle 2">
            <a:extLst>
              <a:ext uri="{FF2B5EF4-FFF2-40B4-BE49-F238E27FC236}">
                <a16:creationId xmlns:a16="http://schemas.microsoft.com/office/drawing/2014/main" id="{8D3177FC-CF12-4B02-A6AD-D6A32B7F3CA8}"/>
              </a:ext>
            </a:extLst>
          </p:cNvPr>
          <p:cNvSpPr>
            <a:spLocks noGrp="1"/>
          </p:cNvSpPr>
          <p:nvPr>
            <p:ph type="subTitle" idx="1"/>
          </p:nvPr>
        </p:nvSpPr>
        <p:spPr/>
        <p:txBody>
          <a:bodyPr/>
          <a:lstStyle/>
          <a:p>
            <a:r>
              <a:rPr lang="en-US" dirty="0"/>
              <a:t>How to avoid the worst part about air travel today . . .</a:t>
            </a:r>
          </a:p>
        </p:txBody>
      </p:sp>
      <p:sp>
        <p:nvSpPr>
          <p:cNvPr id="4" name="TextBox 3">
            <a:extLst>
              <a:ext uri="{FF2B5EF4-FFF2-40B4-BE49-F238E27FC236}">
                <a16:creationId xmlns:a16="http://schemas.microsoft.com/office/drawing/2014/main" id="{476B2FF7-93C3-42D9-81FF-391FB90EA14B}"/>
              </a:ext>
            </a:extLst>
          </p:cNvPr>
          <p:cNvSpPr txBox="1"/>
          <p:nvPr/>
        </p:nvSpPr>
        <p:spPr>
          <a:xfrm>
            <a:off x="8680937" y="6080366"/>
            <a:ext cx="3200400" cy="276999"/>
          </a:xfrm>
          <a:prstGeom prst="rect">
            <a:avLst/>
          </a:prstGeom>
          <a:noFill/>
        </p:spPr>
        <p:txBody>
          <a:bodyPr wrap="square" rtlCol="0">
            <a:spAutoFit/>
          </a:bodyPr>
          <a:lstStyle/>
          <a:p>
            <a:r>
              <a:rPr lang="en-US" sz="1200" dirty="0"/>
              <a:t>Jeff Klima  |  Joanne Lam  |  Sean Connelly</a:t>
            </a:r>
          </a:p>
        </p:txBody>
      </p:sp>
    </p:spTree>
    <p:extLst>
      <p:ext uri="{BB962C8B-B14F-4D97-AF65-F5344CB8AC3E}">
        <p14:creationId xmlns:p14="http://schemas.microsoft.com/office/powerpoint/2010/main" val="194487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angry tsa agent">
            <a:extLst>
              <a:ext uri="{FF2B5EF4-FFF2-40B4-BE49-F238E27FC236}">
                <a16:creationId xmlns:a16="http://schemas.microsoft.com/office/drawing/2014/main" id="{22CE6C1F-A8A6-4ECF-9834-D5B74AFAF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143" y="708660"/>
            <a:ext cx="1252729" cy="12527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FC454B-990D-4283-B46C-2B687D5474E6}"/>
              </a:ext>
            </a:extLst>
          </p:cNvPr>
          <p:cNvSpPr>
            <a:spLocks noGrp="1"/>
          </p:cNvSpPr>
          <p:nvPr>
            <p:ph type="title"/>
          </p:nvPr>
        </p:nvSpPr>
        <p:spPr>
          <a:xfrm>
            <a:off x="1024129" y="585217"/>
            <a:ext cx="9720073" cy="1499616"/>
          </a:xfrm>
        </p:spPr>
        <p:txBody>
          <a:bodyPr>
            <a:normAutofit/>
          </a:bodyPr>
          <a:lstStyle/>
          <a:p>
            <a:r>
              <a:rPr lang="en-US" dirty="0"/>
              <a:t>Insights gained</a:t>
            </a:r>
          </a:p>
        </p:txBody>
      </p:sp>
      <p:sp>
        <p:nvSpPr>
          <p:cNvPr id="3" name="Content Placeholder 2">
            <a:extLst>
              <a:ext uri="{FF2B5EF4-FFF2-40B4-BE49-F238E27FC236}">
                <a16:creationId xmlns:a16="http://schemas.microsoft.com/office/drawing/2014/main" id="{1A0568AA-4E02-496A-9B76-161ADAA23988}"/>
              </a:ext>
            </a:extLst>
          </p:cNvPr>
          <p:cNvSpPr>
            <a:spLocks noGrp="1"/>
          </p:cNvSpPr>
          <p:nvPr>
            <p:ph idx="1"/>
          </p:nvPr>
        </p:nvSpPr>
        <p:spPr>
          <a:xfrm>
            <a:off x="5063612" y="2286001"/>
            <a:ext cx="6274948" cy="4023360"/>
          </a:xfrm>
        </p:spPr>
        <p:txBody>
          <a:bodyPr>
            <a:normAutofit/>
          </a:bodyPr>
          <a:lstStyle/>
          <a:p>
            <a:pPr marL="0" indent="0">
              <a:buNone/>
            </a:pPr>
            <a:r>
              <a:rPr lang="en-US" sz="1700" dirty="0"/>
              <a:t>Be nice to the TSA. Security delays account for only a small fraction of the time spent ‘in delay.’</a:t>
            </a:r>
          </a:p>
          <a:p>
            <a:pPr marL="0" indent="0">
              <a:buNone/>
            </a:pPr>
            <a:r>
              <a:rPr lang="en-US" sz="1700" dirty="0"/>
              <a:t>Don’t worry about weather – it happens! And it only accounts for around 5% of all time spend ‘in delay.’ However, if you can help it, avoid SkyWest and Chicago O’Hare.</a:t>
            </a:r>
          </a:p>
          <a:p>
            <a:pPr marL="0" indent="0">
              <a:buNone/>
            </a:pPr>
            <a:r>
              <a:rPr lang="en-US" sz="1700" dirty="0"/>
              <a:t>Airports responsible for the longest delay times were Chicago O’Hare and Newark. The least delay times were posted by Chicago Midway, Honolulu, Miami, San Fran and Fort Lauderdale.</a:t>
            </a:r>
          </a:p>
          <a:p>
            <a:pPr marL="0" indent="0">
              <a:buNone/>
            </a:pPr>
            <a:r>
              <a:rPr lang="en-US" sz="1700" dirty="0"/>
              <a:t>Airlines post the worst delay times in Atlanta, mostly in June and July. Dallas accounts for the second worst delay times reported by airlines, including lengthy delays in October 2018 during the wettest fall Dallas has experienced in years.</a:t>
            </a:r>
          </a:p>
        </p:txBody>
      </p:sp>
      <p:graphicFrame>
        <p:nvGraphicFramePr>
          <p:cNvPr id="4" name="Chart 3">
            <a:extLst>
              <a:ext uri="{FF2B5EF4-FFF2-40B4-BE49-F238E27FC236}">
                <a16:creationId xmlns:a16="http://schemas.microsoft.com/office/drawing/2014/main" id="{1CEE228F-55B3-4CC9-A042-2CB5F81808A6}"/>
              </a:ext>
            </a:extLst>
          </p:cNvPr>
          <p:cNvGraphicFramePr>
            <a:graphicFrameLocks/>
          </p:cNvGraphicFramePr>
          <p:nvPr>
            <p:extLst>
              <p:ext uri="{D42A27DB-BD31-4B8C-83A1-F6EECF244321}">
                <p14:modId xmlns:p14="http://schemas.microsoft.com/office/powerpoint/2010/main" val="3956294514"/>
              </p:ext>
            </p:extLst>
          </p:nvPr>
        </p:nvGraphicFramePr>
        <p:xfrm>
          <a:off x="477522" y="2386051"/>
          <a:ext cx="4162212" cy="34488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183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26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6D8CD5E9-92F5-4B50-9EF5-4E8652CB7FFE}"/>
              </a:ext>
            </a:extLst>
          </p:cNvPr>
          <p:cNvSpPr>
            <a:spLocks noGrp="1"/>
          </p:cNvSpPr>
          <p:nvPr>
            <p:ph type="title"/>
          </p:nvPr>
        </p:nvSpPr>
        <p:spPr>
          <a:xfrm>
            <a:off x="1024129" y="585217"/>
            <a:ext cx="6007028" cy="1499616"/>
          </a:xfrm>
        </p:spPr>
        <p:txBody>
          <a:bodyPr>
            <a:normAutofit/>
          </a:bodyPr>
          <a:lstStyle/>
          <a:p>
            <a:r>
              <a:rPr lang="en-US" dirty="0">
                <a:solidFill>
                  <a:srgbClr val="FFFFFF"/>
                </a:solidFill>
              </a:rPr>
              <a:t>Air Travel delays</a:t>
            </a:r>
          </a:p>
        </p:txBody>
      </p:sp>
      <p:cxnSp>
        <p:nvCxnSpPr>
          <p:cNvPr id="73" name="Straight Connector 72">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A9693E-FFC9-408B-911F-F45963675B31}"/>
              </a:ext>
            </a:extLst>
          </p:cNvPr>
          <p:cNvSpPr>
            <a:spLocks noGrp="1"/>
          </p:cNvSpPr>
          <p:nvPr>
            <p:ph idx="1"/>
          </p:nvPr>
        </p:nvSpPr>
        <p:spPr>
          <a:xfrm>
            <a:off x="1024129" y="2011681"/>
            <a:ext cx="6007028" cy="4023360"/>
          </a:xfrm>
        </p:spPr>
        <p:txBody>
          <a:bodyPr>
            <a:noAutofit/>
          </a:bodyPr>
          <a:lstStyle/>
          <a:p>
            <a:pPr marL="0" indent="0">
              <a:buNone/>
            </a:pPr>
            <a:r>
              <a:rPr lang="en-US" sz="1500" dirty="0">
                <a:solidFill>
                  <a:srgbClr val="FFFFFF"/>
                </a:solidFill>
              </a:rPr>
              <a:t>If you’re lucky, you’ve traveled before via air without delays. It’s awesome.</a:t>
            </a:r>
          </a:p>
          <a:p>
            <a:pPr marL="0" indent="0">
              <a:buNone/>
            </a:pPr>
            <a:endParaRPr lang="en-US" sz="1500" dirty="0">
              <a:solidFill>
                <a:srgbClr val="FFFFFF"/>
              </a:solidFill>
            </a:endParaRPr>
          </a:p>
          <a:p>
            <a:pPr marL="0" indent="0">
              <a:buNone/>
            </a:pPr>
            <a:r>
              <a:rPr lang="en-US" sz="1500" dirty="0">
                <a:solidFill>
                  <a:srgbClr val="FFFFFF"/>
                </a:solidFill>
              </a:rPr>
              <a:t>Other times when luck is not on your side, you’ve endured air travel delays. They suck.</a:t>
            </a:r>
          </a:p>
          <a:p>
            <a:pPr marL="0" indent="0">
              <a:buNone/>
            </a:pPr>
            <a:endParaRPr lang="en-US" sz="1500" dirty="0">
              <a:solidFill>
                <a:srgbClr val="FFFFFF"/>
              </a:solidFill>
            </a:endParaRPr>
          </a:p>
          <a:p>
            <a:pPr marL="0" indent="0">
              <a:buNone/>
            </a:pPr>
            <a:r>
              <a:rPr lang="en-US" sz="1500" dirty="0">
                <a:solidFill>
                  <a:srgbClr val="FFFFFF"/>
                </a:solidFill>
              </a:rPr>
              <a:t>But what if luck was removed from the equation? What if we could build a tool that helped users identify and avoid airport delays?</a:t>
            </a:r>
          </a:p>
          <a:p>
            <a:pPr marL="0" indent="0">
              <a:buNone/>
            </a:pPr>
            <a:endParaRPr lang="en-US" sz="1500" dirty="0">
              <a:solidFill>
                <a:srgbClr val="FFFFFF"/>
              </a:solidFill>
            </a:endParaRPr>
          </a:p>
          <a:p>
            <a:pPr marL="0" indent="0">
              <a:buNone/>
            </a:pPr>
            <a:r>
              <a:rPr lang="en-US" sz="1500" dirty="0">
                <a:solidFill>
                  <a:srgbClr val="FFFFFF"/>
                </a:solidFill>
              </a:rPr>
              <a:t>Using data from the Bureau of Transportation Statistics, we obtained a year’s worth of air travel delay data based on the reporting from 18 major airlines and 30 major airports across North America. </a:t>
            </a:r>
          </a:p>
          <a:p>
            <a:pPr marL="0" indent="0">
              <a:buNone/>
            </a:pPr>
            <a:endParaRPr lang="en-US" sz="1500" dirty="0">
              <a:solidFill>
                <a:srgbClr val="FFFFFF"/>
              </a:solidFill>
            </a:endParaRPr>
          </a:p>
          <a:p>
            <a:pPr marL="0" indent="0">
              <a:buNone/>
            </a:pPr>
            <a:r>
              <a:rPr lang="en-US" sz="1500" dirty="0">
                <a:solidFill>
                  <a:srgbClr val="FFFFFF"/>
                </a:solidFill>
              </a:rPr>
              <a:t>The resulting site offers multiple visualizations showing users the various types of delays, when and where they’ve occurred, both in terms of quantity and duration.  </a:t>
            </a:r>
          </a:p>
        </p:txBody>
      </p:sp>
      <p:pic>
        <p:nvPicPr>
          <p:cNvPr id="1026" name="Picture 2" descr="airport delay stock">
            <a:extLst>
              <a:ext uri="{FF2B5EF4-FFF2-40B4-BE49-F238E27FC236}">
                <a16:creationId xmlns:a16="http://schemas.microsoft.com/office/drawing/2014/main" id="{19753F34-8B41-4F1C-B10B-96D29F531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00" r="31410"/>
          <a:stretch/>
        </p:blipFill>
        <p:spPr bwMode="auto">
          <a:xfrm>
            <a:off x="7552267" y="11"/>
            <a:ext cx="4639733"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5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72FDA3A1-FEC3-4AC9-A57B-E4203EAA9656}"/>
              </a:ext>
            </a:extLst>
          </p:cNvPr>
          <p:cNvSpPr>
            <a:spLocks noGrp="1"/>
          </p:cNvSpPr>
          <p:nvPr>
            <p:ph type="title"/>
          </p:nvPr>
        </p:nvSpPr>
        <p:spPr>
          <a:xfrm>
            <a:off x="643469" y="643468"/>
            <a:ext cx="3415612" cy="5571067"/>
          </a:xfrm>
        </p:spPr>
        <p:txBody>
          <a:bodyPr>
            <a:normAutofit/>
          </a:bodyPr>
          <a:lstStyle/>
          <a:p>
            <a:r>
              <a:rPr lang="en-US">
                <a:solidFill>
                  <a:srgbClr val="FFFFFF"/>
                </a:solidFill>
              </a:rPr>
              <a:t>Coding approach</a:t>
            </a:r>
          </a:p>
        </p:txBody>
      </p:sp>
      <p:graphicFrame>
        <p:nvGraphicFramePr>
          <p:cNvPr id="5" name="Content Placeholder 2">
            <a:extLst>
              <a:ext uri="{FF2B5EF4-FFF2-40B4-BE49-F238E27FC236}">
                <a16:creationId xmlns:a16="http://schemas.microsoft.com/office/drawing/2014/main" id="{BAFE87FE-2FB5-4149-A89A-B8230DB60FB2}"/>
              </a:ext>
            </a:extLst>
          </p:cNvPr>
          <p:cNvGraphicFramePr>
            <a:graphicFrameLocks noGrp="1"/>
          </p:cNvGraphicFramePr>
          <p:nvPr>
            <p:ph idx="1"/>
            <p:extLst>
              <p:ext uri="{D42A27DB-BD31-4B8C-83A1-F6EECF244321}">
                <p14:modId xmlns:p14="http://schemas.microsoft.com/office/powerpoint/2010/main" val="1971169013"/>
              </p:ext>
            </p:extLst>
          </p:nvPr>
        </p:nvGraphicFramePr>
        <p:xfrm>
          <a:off x="5603877" y="954089"/>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83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8E59AD86-89F3-4AB0-9F9D-9E82FF4CD8E3}"/>
              </a:ext>
            </a:extLst>
          </p:cNvPr>
          <p:cNvSpPr>
            <a:spLocks noGrp="1"/>
          </p:cNvSpPr>
          <p:nvPr>
            <p:ph type="title"/>
          </p:nvPr>
        </p:nvSpPr>
        <p:spPr>
          <a:xfrm>
            <a:off x="1024129" y="4971089"/>
            <a:ext cx="9720073" cy="1499616"/>
          </a:xfrm>
        </p:spPr>
        <p:txBody>
          <a:bodyPr>
            <a:normAutofit/>
          </a:bodyPr>
          <a:lstStyle/>
          <a:p>
            <a:r>
              <a:rPr lang="en-US">
                <a:solidFill>
                  <a:srgbClr val="FFFFFF"/>
                </a:solidFill>
              </a:rPr>
              <a:t>Data MUnging</a:t>
            </a:r>
          </a:p>
        </p:txBody>
      </p:sp>
      <p:cxnSp>
        <p:nvCxnSpPr>
          <p:cNvPr id="14" name="Straight Connector 13">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3A00EEC-615B-41F7-A590-0D0DFD141944}"/>
              </a:ext>
            </a:extLst>
          </p:cNvPr>
          <p:cNvGraphicFramePr>
            <a:graphicFrameLocks noGrp="1"/>
          </p:cNvGraphicFramePr>
          <p:nvPr>
            <p:ph idx="1"/>
            <p:extLst>
              <p:ext uri="{D42A27DB-BD31-4B8C-83A1-F6EECF244321}">
                <p14:modId xmlns:p14="http://schemas.microsoft.com/office/powerpoint/2010/main" val="2772507696"/>
              </p:ext>
            </p:extLst>
          </p:nvPr>
        </p:nvGraphicFramePr>
        <p:xfrm>
          <a:off x="642937" y="642939"/>
          <a:ext cx="10896601" cy="3355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946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pPr lvl="0"/>
            <a:r>
              <a:rPr lang="en-US" sz="4000" dirty="0"/>
              <a:t>Entire Dashboard</a:t>
            </a:r>
          </a:p>
        </p:txBody>
      </p:sp>
      <p:pic>
        <p:nvPicPr>
          <p:cNvPr id="3" name="Flight Delay - Video - Full Site">
            <a:hlinkClick r:id="" action="ppaction://media"/>
            <a:extLst>
              <a:ext uri="{FF2B5EF4-FFF2-40B4-BE49-F238E27FC236}">
                <a16:creationId xmlns:a16="http://schemas.microsoft.com/office/drawing/2014/main" id="{E9B7FA58-5C91-439D-A944-65DF8EB75D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6624"/>
          <a:stretch/>
        </p:blipFill>
        <p:spPr>
          <a:xfrm>
            <a:off x="813732" y="1224793"/>
            <a:ext cx="11378268" cy="5138705"/>
          </a:xfrm>
          <a:prstGeom prst="rect">
            <a:avLst/>
          </a:prstGeom>
        </p:spPr>
      </p:pic>
    </p:spTree>
    <p:extLst>
      <p:ext uri="{BB962C8B-B14F-4D97-AF65-F5344CB8AC3E}">
        <p14:creationId xmlns:p14="http://schemas.microsoft.com/office/powerpoint/2010/main" val="239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8E96-5ED6-434A-BBE5-A34553EB624E}"/>
              </a:ext>
            </a:extLst>
          </p:cNvPr>
          <p:cNvSpPr>
            <a:spLocks noGrp="1"/>
          </p:cNvSpPr>
          <p:nvPr>
            <p:ph type="title"/>
          </p:nvPr>
        </p:nvSpPr>
        <p:spPr>
          <a:xfrm>
            <a:off x="1024129" y="585218"/>
            <a:ext cx="9720073" cy="755312"/>
          </a:xfrm>
        </p:spPr>
        <p:txBody>
          <a:bodyPr/>
          <a:lstStyle/>
          <a:p>
            <a:r>
              <a:rPr lang="en-US" dirty="0"/>
              <a:t>Final Viz: airport delays</a:t>
            </a:r>
          </a:p>
        </p:txBody>
      </p:sp>
      <p:pic>
        <p:nvPicPr>
          <p:cNvPr id="5" name="Content Placeholder 4">
            <a:extLst>
              <a:ext uri="{FF2B5EF4-FFF2-40B4-BE49-F238E27FC236}">
                <a16:creationId xmlns:a16="http://schemas.microsoft.com/office/drawing/2014/main" id="{D7FCDA91-88D3-46D8-93F8-EF0360F0ED3F}"/>
              </a:ext>
            </a:extLst>
          </p:cNvPr>
          <p:cNvPicPr>
            <a:picLocks noGrp="1" noChangeAspect="1"/>
          </p:cNvPicPr>
          <p:nvPr>
            <p:ph idx="1"/>
          </p:nvPr>
        </p:nvPicPr>
        <p:blipFill>
          <a:blip r:embed="rId2"/>
          <a:stretch>
            <a:fillRect/>
          </a:stretch>
        </p:blipFill>
        <p:spPr>
          <a:xfrm>
            <a:off x="1606864" y="1282029"/>
            <a:ext cx="8247403" cy="5301902"/>
          </a:xfrm>
        </p:spPr>
      </p:pic>
    </p:spTree>
    <p:extLst>
      <p:ext uri="{BB962C8B-B14F-4D97-AF65-F5344CB8AC3E}">
        <p14:creationId xmlns:p14="http://schemas.microsoft.com/office/powerpoint/2010/main" val="188340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BBC5-E0CF-43C1-B336-9584CEAAE4CF}"/>
              </a:ext>
            </a:extLst>
          </p:cNvPr>
          <p:cNvSpPr>
            <a:spLocks noGrp="1"/>
          </p:cNvSpPr>
          <p:nvPr>
            <p:ph type="title"/>
          </p:nvPr>
        </p:nvSpPr>
        <p:spPr>
          <a:xfrm>
            <a:off x="1024129" y="585217"/>
            <a:ext cx="9720073" cy="719801"/>
          </a:xfrm>
        </p:spPr>
        <p:txBody>
          <a:bodyPr>
            <a:normAutofit fontScale="90000"/>
          </a:bodyPr>
          <a:lstStyle/>
          <a:p>
            <a:r>
              <a:rPr lang="en-US" dirty="0"/>
              <a:t>Final viz: airline delays </a:t>
            </a:r>
          </a:p>
        </p:txBody>
      </p:sp>
      <p:pic>
        <p:nvPicPr>
          <p:cNvPr id="5" name="Content Placeholder 4" descr="A screenshot of a cell phone&#10;&#10;Description automatically generated">
            <a:extLst>
              <a:ext uri="{FF2B5EF4-FFF2-40B4-BE49-F238E27FC236}">
                <a16:creationId xmlns:a16="http://schemas.microsoft.com/office/drawing/2014/main" id="{3D301F6B-21DD-4700-979C-5B3B607A74DE}"/>
              </a:ext>
            </a:extLst>
          </p:cNvPr>
          <p:cNvPicPr>
            <a:picLocks noGrp="1" noChangeAspect="1"/>
          </p:cNvPicPr>
          <p:nvPr>
            <p:ph idx="1"/>
          </p:nvPr>
        </p:nvPicPr>
        <p:blipFill>
          <a:blip r:embed="rId2"/>
          <a:stretch>
            <a:fillRect/>
          </a:stretch>
        </p:blipFill>
        <p:spPr>
          <a:xfrm>
            <a:off x="2146476" y="1328512"/>
            <a:ext cx="8124990" cy="5223209"/>
          </a:xfrm>
        </p:spPr>
      </p:pic>
    </p:spTree>
    <p:extLst>
      <p:ext uri="{BB962C8B-B14F-4D97-AF65-F5344CB8AC3E}">
        <p14:creationId xmlns:p14="http://schemas.microsoft.com/office/powerpoint/2010/main" val="2269643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r>
              <a:rPr lang="en-US" sz="4000" dirty="0"/>
              <a:t>Final viz: delays by frequency and duration</a:t>
            </a:r>
          </a:p>
        </p:txBody>
      </p:sp>
      <p:pic>
        <p:nvPicPr>
          <p:cNvPr id="5" name="Content Placeholder 4" descr="A screenshot of a cell phone&#10;&#10;Description automatically generated">
            <a:extLst>
              <a:ext uri="{FF2B5EF4-FFF2-40B4-BE49-F238E27FC236}">
                <a16:creationId xmlns:a16="http://schemas.microsoft.com/office/drawing/2014/main" id="{75E97CC0-74A6-4962-AE7E-1BD5FD91931D}"/>
              </a:ext>
            </a:extLst>
          </p:cNvPr>
          <p:cNvPicPr>
            <a:picLocks noGrp="1" noChangeAspect="1"/>
          </p:cNvPicPr>
          <p:nvPr>
            <p:ph idx="1"/>
          </p:nvPr>
        </p:nvPicPr>
        <p:blipFill>
          <a:blip r:embed="rId2"/>
          <a:stretch>
            <a:fillRect/>
          </a:stretch>
        </p:blipFill>
        <p:spPr>
          <a:xfrm>
            <a:off x="1627820" y="1296139"/>
            <a:ext cx="8732421" cy="5613700"/>
          </a:xfrm>
        </p:spPr>
      </p:pic>
    </p:spTree>
    <p:extLst>
      <p:ext uri="{BB962C8B-B14F-4D97-AF65-F5344CB8AC3E}">
        <p14:creationId xmlns:p14="http://schemas.microsoft.com/office/powerpoint/2010/main" val="2456992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r>
              <a:rPr lang="en-US" sz="4000" dirty="0"/>
              <a:t>Final viz: Delays by month</a:t>
            </a:r>
          </a:p>
        </p:txBody>
      </p:sp>
      <p:pic>
        <p:nvPicPr>
          <p:cNvPr id="10" name="Picture 9">
            <a:extLst>
              <a:ext uri="{FF2B5EF4-FFF2-40B4-BE49-F238E27FC236}">
                <a16:creationId xmlns:a16="http://schemas.microsoft.com/office/drawing/2014/main" id="{A7D14530-AF89-4846-B0C0-4514915EBD47}"/>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325967" y="1285875"/>
            <a:ext cx="7757413" cy="4986908"/>
          </a:xfrm>
          <a:prstGeom prst="rect">
            <a:avLst/>
          </a:prstGeom>
        </p:spPr>
      </p:pic>
    </p:spTree>
    <p:extLst>
      <p:ext uri="{BB962C8B-B14F-4D97-AF65-F5344CB8AC3E}">
        <p14:creationId xmlns:p14="http://schemas.microsoft.com/office/powerpoint/2010/main" val="13006820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1357</TotalTime>
  <Words>561</Words>
  <Application>Microsoft Office PowerPoint</Application>
  <PresentationFormat>Widescreen</PresentationFormat>
  <Paragraphs>46</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Tw Cen MT</vt:lpstr>
      <vt:lpstr>Tw Cen MT Condensed</vt:lpstr>
      <vt:lpstr>Wingdings 3</vt:lpstr>
      <vt:lpstr>Integral</vt:lpstr>
      <vt:lpstr>Air Travel delays</vt:lpstr>
      <vt:lpstr>Air Travel delays</vt:lpstr>
      <vt:lpstr>Coding approach</vt:lpstr>
      <vt:lpstr>Data MUnging</vt:lpstr>
      <vt:lpstr>Entire Dashboard</vt:lpstr>
      <vt:lpstr>Final Viz: airport delays</vt:lpstr>
      <vt:lpstr>Final viz: airline delays </vt:lpstr>
      <vt:lpstr>Final viz: delays by frequency and duration</vt:lpstr>
      <vt:lpstr>Final viz: Delays by month</vt:lpstr>
      <vt:lpstr>Insights gained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Airport delays</dc:title>
  <dc:creator>sean connelly</dc:creator>
  <cp:lastModifiedBy>sean connelly</cp:lastModifiedBy>
  <cp:revision>35</cp:revision>
  <dcterms:created xsi:type="dcterms:W3CDTF">2019-08-22T02:49:54Z</dcterms:created>
  <dcterms:modified xsi:type="dcterms:W3CDTF">2019-08-24T14:45:45Z</dcterms:modified>
</cp:coreProperties>
</file>